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34"/>
  </p:notesMasterIdLst>
  <p:sldIdLst>
    <p:sldId id="309" r:id="rId2"/>
    <p:sldId id="262" r:id="rId3"/>
    <p:sldId id="287" r:id="rId4"/>
    <p:sldId id="282" r:id="rId5"/>
    <p:sldId id="283" r:id="rId6"/>
    <p:sldId id="307" r:id="rId7"/>
    <p:sldId id="308" r:id="rId8"/>
    <p:sldId id="298" r:id="rId9"/>
    <p:sldId id="299" r:id="rId10"/>
    <p:sldId id="285" r:id="rId11"/>
    <p:sldId id="293" r:id="rId12"/>
    <p:sldId id="294" r:id="rId13"/>
    <p:sldId id="295" r:id="rId14"/>
    <p:sldId id="296" r:id="rId15"/>
    <p:sldId id="297" r:id="rId16"/>
    <p:sldId id="265" r:id="rId17"/>
    <p:sldId id="270" r:id="rId18"/>
    <p:sldId id="274" r:id="rId19"/>
    <p:sldId id="300" r:id="rId20"/>
    <p:sldId id="275" r:id="rId21"/>
    <p:sldId id="276" r:id="rId22"/>
    <p:sldId id="301" r:id="rId23"/>
    <p:sldId id="305" r:id="rId24"/>
    <p:sldId id="303" r:id="rId25"/>
    <p:sldId id="304" r:id="rId26"/>
    <p:sldId id="277" r:id="rId27"/>
    <p:sldId id="278" r:id="rId28"/>
    <p:sldId id="306" r:id="rId29"/>
    <p:sldId id="281" r:id="rId30"/>
    <p:sldId id="289" r:id="rId31"/>
    <p:sldId id="290" r:id="rId32"/>
    <p:sldId id="288" r:id="rId33"/>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4192" autoAdjust="0"/>
  </p:normalViewPr>
  <p:slideViewPr>
    <p:cSldViewPr>
      <p:cViewPr varScale="1">
        <p:scale>
          <a:sx n="61" d="100"/>
          <a:sy n="61" d="100"/>
        </p:scale>
        <p:origin x="-162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7D147BD-6817-44C4-962A-C6189F1A7379}" type="slidenum">
              <a:rPr lang="en-AU"/>
              <a:pPr/>
              <a:t>‹#›</a:t>
            </a:fld>
            <a:endParaRPr lang="en-A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8B6A78-7013-4DA4-8BBD-EA064539B708}" type="slidenum">
              <a:rPr lang="en-AU"/>
              <a:pPr/>
              <a:t>2</a:t>
            </a:fld>
            <a:endParaRPr lang="en-AU"/>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C16CB-9A4D-494D-8E8E-70CB3D9258E9}" type="slidenum">
              <a:rPr lang="en-AU"/>
              <a:pPr/>
              <a:t>3</a:t>
            </a:fld>
            <a:endParaRPr lang="en-AU"/>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36CCFA-8C51-4537-9700-D712DE9AF869}" type="slidenum">
              <a:rPr lang="en-AU"/>
              <a:pPr/>
              <a:t>4</a:t>
            </a:fld>
            <a:endParaRPr lang="en-AU"/>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76F932-56C9-4A85-B14B-977F1845F2A4}" type="slidenum">
              <a:rPr lang="en-AU"/>
              <a:pPr/>
              <a:t>5</a:t>
            </a:fld>
            <a:endParaRPr lang="en-AU"/>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C4785C-0CF4-45C1-8292-5C274EFA5BE1}" type="slidenum">
              <a:rPr lang="en-AU"/>
              <a:pPr/>
              <a:t>6</a:t>
            </a:fld>
            <a:endParaRPr lang="en-AU"/>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C009A-C867-4BCB-A4E8-E473172969FA}" type="slidenum">
              <a:rPr lang="en-AU"/>
              <a:pPr/>
              <a:t>7</a:t>
            </a:fld>
            <a:endParaRPr lang="en-AU"/>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DC983A-A2D6-4F0B-9A3B-5BD3AB496181}" type="slidenum">
              <a:rPr lang="en-AU"/>
              <a:pPr/>
              <a:t>8</a:t>
            </a:fld>
            <a:endParaRPr lang="en-AU"/>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3A051-C3E4-4E93-B8CA-1D7057CDF8C2}" type="slidenum">
              <a:rPr lang="en-AU"/>
              <a:pPr/>
              <a:t>9</a:t>
            </a:fld>
            <a:endParaRPr lang="en-A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C4012-A753-4CF1-B28B-B0EF51365ADA}" type="slidenum">
              <a:rPr lang="en-AU"/>
              <a:pPr/>
              <a:t>10</a:t>
            </a:fld>
            <a:endParaRPr lang="en-AU"/>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pPr>
              <a:lnSpc>
                <a:spcPct val="80000"/>
              </a:lnSpc>
            </a:pPr>
            <a:r>
              <a:rPr lang="en-AU" sz="1000"/>
              <a:t>Version (4 bits)--Represents the version of the IP protocol. In this case, the field is set to 4. </a:t>
            </a:r>
          </a:p>
          <a:p>
            <a:pPr>
              <a:lnSpc>
                <a:spcPct val="80000"/>
              </a:lnSpc>
            </a:pPr>
            <a:r>
              <a:rPr lang="en-AU" sz="1000"/>
              <a:t>Header Length (4 bits)--The length in octets of the packet header. </a:t>
            </a:r>
          </a:p>
          <a:p>
            <a:pPr>
              <a:lnSpc>
                <a:spcPct val="80000"/>
              </a:lnSpc>
            </a:pPr>
            <a:r>
              <a:rPr lang="en-AU" sz="1000"/>
              <a:t>Type of Service (ToS) (8 bits)--This field carries information that enables routers to classify and forward packet in a differentiated manner. It is an important service identifier used in implementing quality of service (QoS). </a:t>
            </a:r>
          </a:p>
          <a:p>
            <a:pPr>
              <a:lnSpc>
                <a:spcPct val="80000"/>
              </a:lnSpc>
            </a:pPr>
            <a:r>
              <a:rPr lang="en-AU" sz="1000"/>
              <a:t>Total Length (16 bits)The length in octets of the entire packet, header plus payload. With 16 bits available in this field, the maximum length of an IPv4 packet is 65,535 octets. </a:t>
            </a:r>
          </a:p>
          <a:p>
            <a:pPr>
              <a:lnSpc>
                <a:spcPct val="80000"/>
              </a:lnSpc>
            </a:pPr>
            <a:r>
              <a:rPr lang="en-AU" sz="1000"/>
              <a:t>Identification (16 bits), Flags (3 bits), Fragment Offset (13 bits)--These three fields enable IPv4 networks to support packet fragmentation to negotiate forwarding over links supporting various maximum transmission units (MTUs). Fragmentation is done as needed by the routers along the path of the packet. </a:t>
            </a:r>
          </a:p>
          <a:p>
            <a:pPr>
              <a:lnSpc>
                <a:spcPct val="80000"/>
              </a:lnSpc>
            </a:pPr>
            <a:r>
              <a:rPr lang="en-AU" sz="1000"/>
              <a:t>Time To Live (8 bits)--It is important to protect a network's resources from packets that loop due to routing problems. This field is used to count down the number of routers that switched the packet. The packet is discarded when the value of this field is 0. </a:t>
            </a:r>
          </a:p>
          <a:p>
            <a:pPr>
              <a:lnSpc>
                <a:spcPct val="80000"/>
              </a:lnSpc>
            </a:pPr>
            <a:r>
              <a:rPr lang="en-AU" sz="1000"/>
              <a:t>Protocol Number (8 bits)--The Protocol Number lists the upper- layer protocol (TCP, UDP, ICMP, and so on) that is present in the packet payload. The numbers that represent these protocols are assigned by IANA (http://www.iana.org/assignments/protocol- numbers). </a:t>
            </a:r>
          </a:p>
          <a:p>
            <a:pPr>
              <a:lnSpc>
                <a:spcPct val="80000"/>
              </a:lnSpc>
            </a:pPr>
            <a:r>
              <a:rPr lang="en-AU" sz="1000"/>
              <a:t>Header Checksum (16 bits)--The integrity of the packet header is verified by comparing the computed checksum with the value listed in this field. </a:t>
            </a:r>
          </a:p>
          <a:p>
            <a:pPr>
              <a:lnSpc>
                <a:spcPct val="80000"/>
              </a:lnSpc>
            </a:pPr>
            <a:r>
              <a:rPr lang="en-AU" sz="1000"/>
              <a:t>Source IPv4 Address (32 bits)--The IPv4 address of the node that sourced the packet. </a:t>
            </a:r>
          </a:p>
          <a:p>
            <a:pPr>
              <a:lnSpc>
                <a:spcPct val="80000"/>
              </a:lnSpc>
            </a:pPr>
            <a:r>
              <a:rPr lang="en-AU" sz="1000"/>
              <a:t>Destination IPv4 Address (32 bits)--The IPv4 address of the packet destination node. </a:t>
            </a:r>
          </a:p>
          <a:p>
            <a:pPr>
              <a:lnSpc>
                <a:spcPct val="80000"/>
              </a:lnSpc>
            </a:pPr>
            <a:r>
              <a:rPr lang="en-AU" sz="1000"/>
              <a:t>Options (variable length)--This field is meant as a placeholder for the information relevant to proper handling of the data carried by the packet, information that is not represented in the other fields of the header. Because of this field, the IPv4 header has a variable length, justifying the need for the Header Length field. </a:t>
            </a:r>
          </a:p>
          <a:p>
            <a:pPr>
              <a:lnSpc>
                <a:spcPct val="80000"/>
              </a:lnSpc>
            </a:pPr>
            <a:r>
              <a:rPr lang="en-AU" sz="1000"/>
              <a:t>Padding (variable length)--Is used to align the variable-length Options field to the 32-bit boundary. </a:t>
            </a:r>
          </a:p>
          <a:p>
            <a:pPr>
              <a:lnSpc>
                <a:spcPct val="80000"/>
              </a:lnSpc>
            </a:pPr>
            <a:endParaRPr lang="en-AU" sz="10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C33E2A-5919-49F1-A182-F55C459C9F8A}" type="slidenum">
              <a:rPr lang="en-AU"/>
              <a:pPr/>
              <a:t>11</a:t>
            </a:fld>
            <a:endParaRPr lang="en-AU"/>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0A1A8C-84A6-49D7-BC5B-1D9788B346BF}" type="slidenum">
              <a:rPr lang="en-AU"/>
              <a:pPr/>
              <a:t>12</a:t>
            </a:fld>
            <a:endParaRPr lang="en-AU"/>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49EDC-8294-47F0-94E6-223D46D34808}" type="slidenum">
              <a:rPr lang="en-AU"/>
              <a:pPr/>
              <a:t>13</a:t>
            </a:fld>
            <a:endParaRPr lang="en-AU"/>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C78A25-389D-49C6-A9F8-06E00D005F44}" type="slidenum">
              <a:rPr lang="en-AU"/>
              <a:pPr/>
              <a:t>14</a:t>
            </a:fld>
            <a:endParaRPr lang="en-AU"/>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079E59-4AC5-45DB-9B13-BB973139133D}" type="slidenum">
              <a:rPr lang="en-AU"/>
              <a:pPr/>
              <a:t>15</a:t>
            </a:fld>
            <a:endParaRPr lang="en-AU"/>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B8A15D-C7FC-41F6-BF13-5BCA0168E8A8}" type="slidenum">
              <a:rPr lang="en-AU"/>
              <a:pPr/>
              <a:t>16</a:t>
            </a:fld>
            <a:endParaRPr lang="en-AU"/>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pPr>
              <a:lnSpc>
                <a:spcPct val="80000"/>
              </a:lnSpc>
            </a:pPr>
            <a:endParaRPr lang="en-US" sz="10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7CF824-AC9C-46D8-8787-D03CBECE50D3}" type="slidenum">
              <a:rPr lang="en-AU"/>
              <a:pPr/>
              <a:t>17</a:t>
            </a:fld>
            <a:endParaRPr lang="en-AU"/>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AU"/>
              <a:t>The Options field leads to an IPv4 header of variable length (minimum 20 bytes). By contrast, IPv6 has the main header length fixed at 40 bytes, a benefit to fast header processing because routers do not have to implement lookup processes that account for variable-length headers. The fixed length makes the Header Length field obsolete. The functionality provided by the options is delivered through extension headers, a concept described later in the section. The options and padding are also removed from the main packet header. </a:t>
            </a:r>
          </a:p>
          <a:p>
            <a:endParaRPr lang="en-AU"/>
          </a:p>
          <a:p>
            <a:r>
              <a:rPr lang="en-AU"/>
              <a:t>Fragmentation is done only by the traffic source--Before sending IPv6 traffic, the source does Path MTU (PMTU) Discovery. It then sends packets at the discovered PMTU, thus freeing the routers from having to fragment them. For this reason, the three IPv4 header fields related to fragmentation (Identification, Flags, and Fragment Offset) become irrelevant in IPv6.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22A48E-0B5D-492F-8B0B-B898C48FC014}" type="slidenum">
              <a:rPr lang="en-AU"/>
              <a:pPr/>
              <a:t>18</a:t>
            </a:fld>
            <a:endParaRPr lang="en-AU"/>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157738-C856-46C6-B9B1-F248937729CF}" type="slidenum">
              <a:rPr lang="en-AU"/>
              <a:pPr/>
              <a:t>19</a:t>
            </a:fld>
            <a:endParaRPr lang="en-AU"/>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FCF6A8-2192-431E-946D-333AAF8CDFB2}" type="slidenum">
              <a:rPr lang="en-AU"/>
              <a:pPr/>
              <a:t>20</a:t>
            </a:fld>
            <a:endParaRPr lang="en-AU"/>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85E76F-93F9-46E1-8D35-008026A215FC}" type="slidenum">
              <a:rPr lang="en-AU"/>
              <a:pPr/>
              <a:t>21</a:t>
            </a:fld>
            <a:endParaRPr lang="en-AU"/>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6A93BD-DC4D-4875-ABDD-3DC878F91CAF}" type="slidenum">
              <a:rPr lang="en-AU"/>
              <a:pPr/>
              <a:t>22</a:t>
            </a:fld>
            <a:endParaRPr lang="en-AU"/>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67074-EE95-4B08-B7A2-3078E67AF591}" type="slidenum">
              <a:rPr lang="en-AU"/>
              <a:pPr/>
              <a:t>23</a:t>
            </a:fld>
            <a:endParaRPr lang="en-AU"/>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28B9AD-9B7B-4E4B-846A-DD4FD09CA74B}" type="slidenum">
              <a:rPr lang="en-AU"/>
              <a:pPr/>
              <a:t>24</a:t>
            </a:fld>
            <a:endParaRPr lang="en-AU"/>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162705-B9AF-46AF-BBC4-22D402A41833}" type="slidenum">
              <a:rPr lang="en-AU"/>
              <a:pPr/>
              <a:t>25</a:t>
            </a:fld>
            <a:endParaRPr lang="en-AU"/>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37F9E0-2AD4-4BFA-8819-EBB070884F79}" type="slidenum">
              <a:rPr lang="en-AU"/>
              <a:pPr/>
              <a:t>26</a:t>
            </a:fld>
            <a:endParaRPr lang="en-AU"/>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10837F-74A6-4F8A-93DD-17FD6F1A9426}" type="slidenum">
              <a:rPr lang="en-AU"/>
              <a:pPr/>
              <a:t>27</a:t>
            </a:fld>
            <a:endParaRPr lang="en-AU"/>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8DEA8C-5954-4477-9A72-4C1B7762A8E6}" type="slidenum">
              <a:rPr lang="en-AU"/>
              <a:pPr/>
              <a:t>28</a:t>
            </a:fld>
            <a:endParaRPr lang="en-AU"/>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72CCF-DC7D-43E0-A62B-04391F7E4D14}" type="slidenum">
              <a:rPr lang="en-AU"/>
              <a:pPr/>
              <a:t>29</a:t>
            </a:fld>
            <a:endParaRPr lang="en-A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8881F3-AF88-4818-890D-A1E23F0EFDCB}" type="slidenum">
              <a:rPr lang="en-AU"/>
              <a:pPr/>
              <a:t>30</a:t>
            </a:fld>
            <a:endParaRPr lang="en-AU"/>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132294-FF9F-4E7D-B64C-E8DAAA1030A1}" type="slidenum">
              <a:rPr lang="en-AU"/>
              <a:pPr/>
              <a:t>31</a:t>
            </a:fld>
            <a:endParaRPr lang="en-AU"/>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D7352C-1E34-4952-9F66-318B3F2BD255}" type="slidenum">
              <a:rPr lang="en-AU"/>
              <a:pPr/>
              <a:t>32</a:t>
            </a:fld>
            <a:endParaRPr lang="en-AU"/>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AU" alt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AU" altLang="en-US" smtClean="0"/>
              <a:t>IPv6 Packet Format</a:t>
            </a:r>
            <a:endParaRPr lang="en-AU" alt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9FD6F6F-B06D-40AB-9694-F5BACE9B0D4A}" type="slidenum">
              <a:rPr lang="en-AU" altLang="en-US" smtClean="0"/>
              <a:pPr/>
              <a:t>‹#›</a:t>
            </a:fld>
            <a:endParaRPr lang="en-AU"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r>
              <a:rPr lang="en-AU" altLang="en-US" smtClean="0"/>
              <a:t>IPv6 Packet Format</a:t>
            </a:r>
            <a:endParaRPr lang="en-AU" alt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52A9B24-D598-4F47-AF59-94E614343763}" type="slidenum">
              <a:rPr lang="en-AU" altLang="en-US" smtClean="0"/>
              <a:pPr/>
              <a:t>‹#›</a:t>
            </a:fld>
            <a:endParaRPr lang="en-AU" alt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AU" alt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D867351-EF4B-42DD-AFAC-AC4C6C139037}" type="slidenum">
              <a:rPr lang="en-AU" altLang="en-US" smtClean="0"/>
              <a:pPr/>
              <a:t>‹#›</a:t>
            </a:fld>
            <a:endParaRPr lang="en-AU" altLang="en-US"/>
          </a:p>
        </p:txBody>
      </p:sp>
      <p:sp>
        <p:nvSpPr>
          <p:cNvPr id="14" name="Footer Placeholder 13"/>
          <p:cNvSpPr>
            <a:spLocks noGrp="1"/>
          </p:cNvSpPr>
          <p:nvPr>
            <p:ph type="ftr" sz="quarter" idx="12"/>
          </p:nvPr>
        </p:nvSpPr>
        <p:spPr/>
        <p:txBody>
          <a:bodyPr/>
          <a:lstStyle/>
          <a:p>
            <a:r>
              <a:rPr lang="en-AU" altLang="en-US" smtClean="0"/>
              <a:t>IPv6 Packet Format</a:t>
            </a:r>
            <a:endParaRPr lang="en-AU"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AU" altLang="en-US"/>
          </a:p>
        </p:txBody>
      </p:sp>
      <p:sp>
        <p:nvSpPr>
          <p:cNvPr id="10" name="Slide Number Placeholder 9"/>
          <p:cNvSpPr>
            <a:spLocks noGrp="1"/>
          </p:cNvSpPr>
          <p:nvPr>
            <p:ph type="sldNum" sz="quarter" idx="16"/>
          </p:nvPr>
        </p:nvSpPr>
        <p:spPr/>
        <p:txBody>
          <a:bodyPr rtlCol="0"/>
          <a:lstStyle/>
          <a:p>
            <a:fld id="{EDDB479F-5C39-4F44-8730-EF1C59C8599C}" type="slidenum">
              <a:rPr lang="en-AU" altLang="en-US" smtClean="0"/>
              <a:pPr/>
              <a:t>‹#›</a:t>
            </a:fld>
            <a:endParaRPr lang="en-AU" altLang="en-US"/>
          </a:p>
        </p:txBody>
      </p:sp>
      <p:sp>
        <p:nvSpPr>
          <p:cNvPr id="12" name="Footer Placeholder 11"/>
          <p:cNvSpPr>
            <a:spLocks noGrp="1"/>
          </p:cNvSpPr>
          <p:nvPr>
            <p:ph type="ftr" sz="quarter" idx="17"/>
          </p:nvPr>
        </p:nvSpPr>
        <p:spPr/>
        <p:txBody>
          <a:bodyPr rtlCol="0"/>
          <a:lstStyle/>
          <a:p>
            <a:r>
              <a:rPr lang="en-AU" altLang="en-US" smtClean="0"/>
              <a:t>IPv6 Packet Format</a:t>
            </a:r>
            <a:endParaRPr lang="en-AU"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AU" altLang="en-US"/>
          </a:p>
        </p:txBody>
      </p:sp>
      <p:sp>
        <p:nvSpPr>
          <p:cNvPr id="12" name="Slide Number Placeholder 11"/>
          <p:cNvSpPr>
            <a:spLocks noGrp="1"/>
          </p:cNvSpPr>
          <p:nvPr>
            <p:ph type="sldNum" sz="quarter" idx="16"/>
          </p:nvPr>
        </p:nvSpPr>
        <p:spPr/>
        <p:txBody>
          <a:bodyPr rtlCol="0"/>
          <a:lstStyle/>
          <a:p>
            <a:fld id="{BB0C8BBD-9828-46F8-A000-3C1C565C18BD}" type="slidenum">
              <a:rPr lang="en-AU" altLang="en-US" smtClean="0"/>
              <a:pPr/>
              <a:t>‹#›</a:t>
            </a:fld>
            <a:endParaRPr lang="en-AU" altLang="en-US"/>
          </a:p>
        </p:txBody>
      </p:sp>
      <p:sp>
        <p:nvSpPr>
          <p:cNvPr id="14" name="Footer Placeholder 13"/>
          <p:cNvSpPr>
            <a:spLocks noGrp="1"/>
          </p:cNvSpPr>
          <p:nvPr>
            <p:ph type="ftr" sz="quarter" idx="17"/>
          </p:nvPr>
        </p:nvSpPr>
        <p:spPr/>
        <p:txBody>
          <a:bodyPr rtlCol="0"/>
          <a:lstStyle/>
          <a:p>
            <a:r>
              <a:rPr lang="en-AU" altLang="en-US" smtClean="0"/>
              <a:t>IPv6 Packet Format</a:t>
            </a:r>
            <a:endParaRPr lang="en-AU" alt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AU" altLang="en-US"/>
          </a:p>
        </p:txBody>
      </p:sp>
      <p:sp>
        <p:nvSpPr>
          <p:cNvPr id="4" name="Footer Placeholder 3"/>
          <p:cNvSpPr>
            <a:spLocks noGrp="1"/>
          </p:cNvSpPr>
          <p:nvPr>
            <p:ph type="ftr" sz="quarter" idx="11"/>
          </p:nvPr>
        </p:nvSpPr>
        <p:spPr/>
        <p:txBody>
          <a:bodyPr/>
          <a:lstStyle/>
          <a:p>
            <a:r>
              <a:rPr lang="en-AU" altLang="en-US" smtClean="0"/>
              <a:t>IPv6 Packet Format</a:t>
            </a:r>
            <a:endParaRPr lang="en-AU" alt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A271E54-E86C-4051-A419-A5A5EAFD0FC5}" type="slidenum">
              <a:rPr lang="en-AU" altLang="en-US" smtClean="0"/>
              <a:pPr/>
              <a:t>‹#›</a:t>
            </a:fld>
            <a:endParaRPr lang="en-AU"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altLang="en-US"/>
          </a:p>
        </p:txBody>
      </p:sp>
      <p:sp>
        <p:nvSpPr>
          <p:cNvPr id="3" name="Footer Placeholder 2"/>
          <p:cNvSpPr>
            <a:spLocks noGrp="1"/>
          </p:cNvSpPr>
          <p:nvPr>
            <p:ph type="ftr" sz="quarter" idx="11"/>
          </p:nvPr>
        </p:nvSpPr>
        <p:spPr/>
        <p:txBody>
          <a:bodyPr/>
          <a:lstStyle/>
          <a:p>
            <a:r>
              <a:rPr lang="en-AU" altLang="en-US" smtClean="0"/>
              <a:t>IPv6 Packet Format</a:t>
            </a:r>
            <a:endParaRPr lang="en-AU" alt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EBE9B12-4867-42AA-8145-E816694C6751}" type="slidenum">
              <a:rPr lang="en-AU" altLang="en-US" smtClean="0"/>
              <a:pPr/>
              <a:t>‹#›</a:t>
            </a:fld>
            <a:endParaRPr lang="en-AU"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r>
              <a:rPr lang="en-AU" altLang="en-US" smtClean="0"/>
              <a:t>IPv6 Packet Format</a:t>
            </a:r>
            <a:endParaRPr lang="en-AU" alt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A53138-C5A5-4322-8EB9-175653A2E954}" type="slidenum">
              <a:rPr lang="en-AU" altLang="en-US" smtClean="0"/>
              <a:pPr/>
              <a:t>‹#›</a:t>
            </a:fld>
            <a:endParaRPr lang="en-AU" alt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endParaRPr lang="en-AU" alt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F12A3C0E-3FF5-40F3-A28C-D0B1FEB10054}" type="slidenum">
              <a:rPr lang="en-AU" altLang="en-US" smtClean="0"/>
              <a:pPr/>
              <a:t>‹#›</a:t>
            </a:fld>
            <a:endParaRPr lang="en-AU" altLang="en-US"/>
          </a:p>
        </p:txBody>
      </p:sp>
      <p:sp>
        <p:nvSpPr>
          <p:cNvPr id="14" name="Footer Placeholder 13"/>
          <p:cNvSpPr>
            <a:spLocks noGrp="1"/>
          </p:cNvSpPr>
          <p:nvPr>
            <p:ph type="ftr" sz="quarter" idx="12"/>
          </p:nvPr>
        </p:nvSpPr>
        <p:spPr>
          <a:xfrm>
            <a:off x="1600200" y="6248206"/>
            <a:ext cx="4572000" cy="365125"/>
          </a:xfrm>
        </p:spPr>
        <p:txBody>
          <a:bodyPr rtlCol="0"/>
          <a:lstStyle/>
          <a:p>
            <a:r>
              <a:rPr lang="en-AU" altLang="en-US" smtClean="0"/>
              <a:t>IPv6 Packet Format</a:t>
            </a:r>
            <a:endParaRPr lang="en-AU" alt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r>
              <a:rPr lang="en-AU" altLang="en-US" smtClean="0"/>
              <a:t>IPv6 Packet Format</a:t>
            </a:r>
            <a:endParaRPr lang="en-AU" altLang="en-US"/>
          </a:p>
        </p:txBody>
      </p:sp>
      <p:sp>
        <p:nvSpPr>
          <p:cNvPr id="6" name="Slide Number Placeholder 5"/>
          <p:cNvSpPr>
            <a:spLocks noGrp="1"/>
          </p:cNvSpPr>
          <p:nvPr>
            <p:ph type="sldNum" sz="quarter" idx="12"/>
          </p:nvPr>
        </p:nvSpPr>
        <p:spPr/>
        <p:txBody>
          <a:bodyPr/>
          <a:lstStyle/>
          <a:p>
            <a:fld id="{57FA8229-C497-43E0-8E54-51A6EF688876}" type="slidenum">
              <a:rPr lang="en-AU" altLang="en-US" smtClean="0"/>
              <a:pPr/>
              <a:t>‹#›</a:t>
            </a:fld>
            <a:endParaRPr lang="en-AU"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AU" altLang="en-US"/>
          </a:p>
        </p:txBody>
      </p:sp>
      <p:sp>
        <p:nvSpPr>
          <p:cNvPr id="5" name="Footer Placeholder 4"/>
          <p:cNvSpPr>
            <a:spLocks noGrp="1"/>
          </p:cNvSpPr>
          <p:nvPr>
            <p:ph type="ftr" sz="quarter" idx="11"/>
          </p:nvPr>
        </p:nvSpPr>
        <p:spPr>
          <a:xfrm>
            <a:off x="457201" y="6248207"/>
            <a:ext cx="5573483" cy="365125"/>
          </a:xfrm>
        </p:spPr>
        <p:txBody>
          <a:bodyPr/>
          <a:lstStyle/>
          <a:p>
            <a:r>
              <a:rPr lang="en-AU" altLang="en-US" smtClean="0"/>
              <a:t>IPv6 Packet Format</a:t>
            </a:r>
            <a:endParaRPr lang="en-AU" alt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16CC09A-5A27-4161-9CD9-BF701BA8B8BD}" type="slidenum">
              <a:rPr lang="en-AU" altLang="en-US" smtClean="0"/>
              <a:pPr/>
              <a:t>‹#›</a:t>
            </a:fld>
            <a:endParaRPr lang="en-AU"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719263"/>
            <a:ext cx="8229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57200" y="4000500"/>
            <a:ext cx="8229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AU"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AU" altLang="en-US"/>
              <a:t>IPv6 Packet Format</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6F8F6DF8-39C4-4BD8-B77C-10B9CDA6D6F9}" type="slidenum">
              <a:rPr lang="en-AU" altLang="en-US"/>
              <a:pPr/>
              <a:t>‹#›</a:t>
            </a:fld>
            <a:endParaRPr lang="en-AU"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719263"/>
            <a:ext cx="8229600" cy="4411662"/>
          </a:xfrm>
        </p:spPr>
        <p:txBody>
          <a:bodyPr/>
          <a:lstStyle/>
          <a:p>
            <a:endParaRPr lang="en-IN"/>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AU"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r>
              <a:rPr lang="en-AU" altLang="en-US"/>
              <a:t>IPv6 Packet Format</a:t>
            </a:r>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EA42C54B-8E31-40AC-89CB-2C4AA9D2E177}" type="slidenum">
              <a:rPr lang="en-AU" altLang="en-US"/>
              <a:pPr/>
              <a:t>‹#›</a:t>
            </a:fld>
            <a:endParaRPr lang="en-AU"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719263"/>
            <a:ext cx="8229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4000500"/>
            <a:ext cx="8229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AU"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AU" altLang="en-US"/>
              <a:t>IPv6 Packet Format</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301544BC-145E-42EB-A5DC-F0AF2D954997}" type="slidenum">
              <a:rPr lang="en-AU" altLang="en-US"/>
              <a:pPr/>
              <a:t>‹#›</a:t>
            </a:fld>
            <a:endParaRPr lang="en-AU"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AU" alt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AU" altLang="en-US" smtClean="0"/>
              <a:t>IPv6 Packet Format</a:t>
            </a:r>
            <a:endParaRPr lang="en-AU" alt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A605D1C-D0C3-41F1-9DE7-A5EB9075EC02}" type="slidenum">
              <a:rPr lang="en-AU" altLang="en-US" smtClean="0"/>
              <a:pPr/>
              <a:t>‹#›</a:t>
            </a:fld>
            <a:endParaRPr lang="en-AU" alt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sldNum="0"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848600" y="6172200"/>
            <a:ext cx="1295400" cy="493372"/>
          </a:xfrm>
          <a:prstGeom prst="rect">
            <a:avLst/>
          </a:prstGeom>
        </p:spPr>
      </p:pic>
      <p:pic>
        <p:nvPicPr>
          <p:cNvPr id="6" name="Picture 5"/>
          <p:cNvPicPr>
            <a:picLocks noChangeAspect="1"/>
          </p:cNvPicPr>
          <p:nvPr/>
        </p:nvPicPr>
        <p:blipFill>
          <a:blip r:embed="rId3"/>
          <a:stretch>
            <a:fillRect/>
          </a:stretch>
        </p:blipFill>
        <p:spPr>
          <a:xfrm>
            <a:off x="6019800" y="4648200"/>
            <a:ext cx="1156168" cy="1212529"/>
          </a:xfrm>
          <a:prstGeom prst="rect">
            <a:avLst/>
          </a:prstGeom>
        </p:spPr>
      </p:pic>
      <p:pic>
        <p:nvPicPr>
          <p:cNvPr id="8" name="Picture 7"/>
          <p:cNvPicPr>
            <a:picLocks noChangeAspect="1"/>
          </p:cNvPicPr>
          <p:nvPr/>
        </p:nvPicPr>
        <p:blipFill>
          <a:blip r:embed="rId4"/>
          <a:stretch>
            <a:fillRect/>
          </a:stretch>
        </p:blipFill>
        <p:spPr>
          <a:xfrm>
            <a:off x="7924800" y="4572000"/>
            <a:ext cx="1016994" cy="1355992"/>
          </a:xfrm>
          <a:prstGeom prst="rect">
            <a:avLst/>
          </a:prstGeom>
        </p:spPr>
      </p:pic>
      <p:sp>
        <p:nvSpPr>
          <p:cNvPr id="9" name="TextBox 8"/>
          <p:cNvSpPr txBox="1"/>
          <p:nvPr/>
        </p:nvSpPr>
        <p:spPr>
          <a:xfrm>
            <a:off x="299544" y="2870067"/>
            <a:ext cx="8450317" cy="1938992"/>
          </a:xfrm>
          <a:prstGeom prst="rect">
            <a:avLst/>
          </a:prstGeom>
          <a:noFill/>
        </p:spPr>
        <p:txBody>
          <a:bodyPr wrap="square" rtlCol="0">
            <a:spAutoFit/>
          </a:bodyPr>
          <a:lstStyle/>
          <a:p>
            <a:r>
              <a:rPr lang="en-US" sz="2000" b="1" dirty="0" smtClean="0"/>
              <a:t>NAME OF THE SUBJECT  :  </a:t>
            </a:r>
            <a:r>
              <a:rPr lang="en-US" sz="2000" b="1" dirty="0" smtClean="0"/>
              <a:t>Advanced Computer Networks </a:t>
            </a:r>
            <a:endParaRPr lang="en-US" sz="2000" b="1" dirty="0" smtClean="0"/>
          </a:p>
          <a:p>
            <a:r>
              <a:rPr lang="en-US" sz="2000" b="1" dirty="0" smtClean="0"/>
              <a:t>NAME OF THE TOPIC       </a:t>
            </a:r>
            <a:r>
              <a:rPr lang="en-US" sz="2000" b="1" dirty="0" smtClean="0"/>
              <a:t>:  Unit 1 – </a:t>
            </a:r>
            <a:r>
              <a:rPr lang="en-US" sz="2000" b="1" dirty="0" err="1" smtClean="0"/>
              <a:t>IPv</a:t>
            </a:r>
            <a:r>
              <a:rPr lang="en-US" sz="2000" b="1" dirty="0" smtClean="0"/>
              <a:t> 6</a:t>
            </a:r>
          </a:p>
          <a:p>
            <a:endParaRPr lang="en-US" sz="2000" dirty="0" smtClean="0"/>
          </a:p>
          <a:p>
            <a:pPr algn="ctr"/>
            <a:r>
              <a:rPr lang="en-US" sz="2000" b="1" dirty="0" smtClean="0"/>
              <a:t>PRESENTED </a:t>
            </a:r>
            <a:r>
              <a:rPr lang="en-US" sz="2000" b="1" dirty="0" smtClean="0"/>
              <a:t>BY </a:t>
            </a:r>
            <a:r>
              <a:rPr lang="en-US" sz="2000" b="1" dirty="0" smtClean="0"/>
              <a:t>:</a:t>
            </a:r>
          </a:p>
          <a:p>
            <a:pPr algn="ctr"/>
            <a:r>
              <a:rPr lang="en-US" sz="2000" dirty="0" err="1" smtClean="0"/>
              <a:t>Mr</a:t>
            </a:r>
            <a:r>
              <a:rPr lang="en-US" sz="2000" dirty="0" smtClean="0"/>
              <a:t> M Ch J </a:t>
            </a:r>
            <a:r>
              <a:rPr lang="en-US" sz="2000" dirty="0" err="1" smtClean="0"/>
              <a:t>Sekhar</a:t>
            </a:r>
            <a:endParaRPr lang="en-US" sz="2000" dirty="0" smtClean="0"/>
          </a:p>
          <a:p>
            <a:pPr algn="ctr"/>
            <a:r>
              <a:rPr lang="en-US" sz="2000" dirty="0" smtClean="0"/>
              <a:t>Assistant </a:t>
            </a:r>
            <a:r>
              <a:rPr lang="en-US" sz="2000" dirty="0" smtClean="0"/>
              <a:t>Professor</a:t>
            </a:r>
          </a:p>
        </p:txBody>
      </p:sp>
      <p:sp>
        <p:nvSpPr>
          <p:cNvPr id="10" name="Rectangle 9"/>
          <p:cNvSpPr/>
          <p:nvPr/>
        </p:nvSpPr>
        <p:spPr>
          <a:xfrm>
            <a:off x="182277" y="1885461"/>
            <a:ext cx="8961723" cy="107721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smtClean="0">
                <a:ln/>
              </a:rPr>
              <a:t>DEPARTMENT OF COMPUTER SCIENCE </a:t>
            </a:r>
            <a:endParaRPr lang="en-US" sz="3200" b="1" dirty="0" smtClean="0">
              <a:ln/>
            </a:endParaRPr>
          </a:p>
          <a:p>
            <a:pPr algn="ctr"/>
            <a:r>
              <a:rPr lang="en-US" sz="3200" b="1" dirty="0" smtClean="0">
                <a:ln/>
              </a:rPr>
              <a:t>AND </a:t>
            </a:r>
            <a:r>
              <a:rPr lang="en-US" sz="3200" b="1" dirty="0" smtClean="0">
                <a:ln/>
              </a:rPr>
              <a:t>ENGINEERING</a:t>
            </a:r>
            <a:endParaRPr lang="en-US" sz="3200" b="1" dirty="0">
              <a:ln/>
            </a:endParaRPr>
          </a:p>
        </p:txBody>
      </p:sp>
      <p:pic>
        <p:nvPicPr>
          <p:cNvPr id="12" name="Picture 11" descr="LENDI STRIP JNTU KAKINADA.jpeg"/>
          <p:cNvPicPr>
            <a:picLocks noChangeAspect="1"/>
          </p:cNvPicPr>
          <p:nvPr/>
        </p:nvPicPr>
        <p:blipFill>
          <a:blip r:embed="rId5"/>
          <a:stretch>
            <a:fillRect/>
          </a:stretch>
        </p:blipFill>
        <p:spPr>
          <a:xfrm>
            <a:off x="838200" y="228600"/>
            <a:ext cx="7667625" cy="1628775"/>
          </a:xfrm>
          <a:prstGeom prst="rect">
            <a:avLst/>
          </a:prstGeom>
        </p:spPr>
      </p:pic>
    </p:spTree>
    <p:extLst>
      <p:ext uri="{BB962C8B-B14F-4D97-AF65-F5344CB8AC3E}">
        <p14:creationId xmlns:p14="http://schemas.microsoft.com/office/powerpoint/2010/main" xmlns=""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AU"/>
              <a:t>Objectives</a:t>
            </a:r>
          </a:p>
        </p:txBody>
      </p:sp>
      <p:sp>
        <p:nvSpPr>
          <p:cNvPr id="19459" name="Rectangle 3"/>
          <p:cNvSpPr>
            <a:spLocks noGrp="1" noChangeArrowheads="1"/>
          </p:cNvSpPr>
          <p:nvPr>
            <p:ph sz="quarter" idx="1"/>
          </p:nvPr>
        </p:nvSpPr>
        <p:spPr/>
        <p:txBody>
          <a:bodyPr/>
          <a:lstStyle/>
          <a:p>
            <a:r>
              <a:rPr lang="en-AU"/>
              <a:t>IPv6 vs IPv4</a:t>
            </a:r>
          </a:p>
          <a:p>
            <a:r>
              <a:rPr lang="en-AU"/>
              <a:t>IPv6 Packet Format</a:t>
            </a:r>
          </a:p>
          <a:p>
            <a:r>
              <a:rPr lang="en-AU"/>
              <a:t>IPv6 fields</a:t>
            </a:r>
          </a:p>
          <a:p>
            <a:r>
              <a:rPr lang="en-AU"/>
              <a:t>IPv6 and data-link technologies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122238"/>
            <a:ext cx="7543800" cy="1204912"/>
          </a:xfrm>
        </p:spPr>
        <p:txBody>
          <a:bodyPr/>
          <a:lstStyle/>
          <a:p>
            <a:r>
              <a:rPr lang="en-AU" sz="3500"/>
              <a:t>IPv6: Large Address Space </a:t>
            </a:r>
          </a:p>
        </p:txBody>
      </p:sp>
      <p:pic>
        <p:nvPicPr>
          <p:cNvPr id="87043" name="Picture 3"/>
          <p:cNvPicPr>
            <a:picLocks noGrp="1" noChangeAspect="1" noChangeArrowheads="1"/>
          </p:cNvPicPr>
          <p:nvPr>
            <p:ph sz="half" idx="2"/>
          </p:nvPr>
        </p:nvPicPr>
        <p:blipFill>
          <a:blip r:embed="rId3"/>
          <a:srcRect/>
          <a:stretch>
            <a:fillRect/>
          </a:stretch>
        </p:blipFill>
        <p:spPr>
          <a:xfrm>
            <a:off x="1981200" y="1793875"/>
            <a:ext cx="5172075" cy="3367088"/>
          </a:xfrm>
          <a:noFill/>
          <a:ln/>
        </p:spPr>
      </p:pic>
      <p:sp>
        <p:nvSpPr>
          <p:cNvPr id="87044" name="Text Box 4"/>
          <p:cNvSpPr txBox="1">
            <a:spLocks noChangeArrowheads="1"/>
          </p:cNvSpPr>
          <p:nvPr/>
        </p:nvSpPr>
        <p:spPr bwMode="auto">
          <a:xfrm>
            <a:off x="2743200" y="5257800"/>
            <a:ext cx="3276600" cy="779463"/>
          </a:xfrm>
          <a:prstGeom prst="rect">
            <a:avLst/>
          </a:prstGeom>
          <a:noFill/>
          <a:ln w="9525">
            <a:noFill/>
            <a:miter lim="800000"/>
            <a:headEnd/>
            <a:tailEnd/>
          </a:ln>
          <a:effectLst/>
        </p:spPr>
        <p:txBody>
          <a:bodyPr>
            <a:spAutoFit/>
          </a:bodyPr>
          <a:lstStyle/>
          <a:p>
            <a:pPr>
              <a:spcBef>
                <a:spcPct val="50000"/>
              </a:spcBef>
            </a:pPr>
            <a:r>
              <a:rPr lang="en-AU" b="1">
                <a:solidFill>
                  <a:schemeClr val="tx2"/>
                </a:solidFill>
              </a:rPr>
              <a:t>IPV6 header size: 256 bits</a:t>
            </a:r>
          </a:p>
          <a:p>
            <a:pPr>
              <a:spcBef>
                <a:spcPct val="50000"/>
              </a:spcBef>
            </a:pPr>
            <a:r>
              <a:rPr lang="en-AU" b="1">
                <a:solidFill>
                  <a:schemeClr val="tx2"/>
                </a:solidFill>
              </a:rPr>
              <a:t>IPV4 Header Size: 64 bits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p:txBody>
          <a:bodyPr/>
          <a:lstStyle/>
          <a:p>
            <a:r>
              <a:rPr lang="en-AU"/>
              <a:t>IP Frame </a:t>
            </a:r>
          </a:p>
        </p:txBody>
      </p:sp>
      <p:sp>
        <p:nvSpPr>
          <p:cNvPr id="75779" name="Rectangle 3"/>
          <p:cNvSpPr>
            <a:spLocks noGrp="1" noChangeArrowheads="1"/>
          </p:cNvSpPr>
          <p:nvPr>
            <p:ph type="body" sz="half" idx="1"/>
          </p:nvPr>
        </p:nvSpPr>
        <p:spPr>
          <a:xfrm>
            <a:off x="457200" y="1719263"/>
            <a:ext cx="8229600" cy="2130425"/>
          </a:xfrm>
        </p:spPr>
        <p:txBody>
          <a:bodyPr>
            <a:normAutofit lnSpcReduction="10000"/>
          </a:bodyPr>
          <a:lstStyle/>
          <a:p>
            <a:pPr>
              <a:lnSpc>
                <a:spcPct val="80000"/>
              </a:lnSpc>
            </a:pPr>
            <a:r>
              <a:rPr lang="en-AU" sz="2200"/>
              <a:t>IP packets are carried over link-layer technologies such as Ethernet (10 Mbps), Fast Ethernet (100 Mbps), Gigabit Ethernet (1000 Mbps), Frame Relay, and many others. </a:t>
            </a:r>
          </a:p>
          <a:p>
            <a:pPr>
              <a:lnSpc>
                <a:spcPct val="80000"/>
              </a:lnSpc>
            </a:pPr>
            <a:r>
              <a:rPr lang="en-AU" sz="2200"/>
              <a:t>Each link-layer technology family has its own link-layer frame that carries IP packets. </a:t>
            </a:r>
          </a:p>
          <a:p>
            <a:pPr>
              <a:lnSpc>
                <a:spcPct val="80000"/>
              </a:lnSpc>
            </a:pPr>
            <a:r>
              <a:rPr lang="en-AU" sz="2200"/>
              <a:t>IP packet is carried between the frame header and frame trailer of a link-layer frame. </a:t>
            </a:r>
          </a:p>
        </p:txBody>
      </p:sp>
      <p:pic>
        <p:nvPicPr>
          <p:cNvPr id="75781" name="Picture 5"/>
          <p:cNvPicPr>
            <a:picLocks noGrp="1" noChangeAspect="1" noChangeArrowheads="1"/>
          </p:cNvPicPr>
          <p:nvPr>
            <p:ph sz="half" idx="2"/>
          </p:nvPr>
        </p:nvPicPr>
        <p:blipFill>
          <a:blip r:embed="rId3"/>
          <a:srcRect/>
          <a:stretch>
            <a:fillRect/>
          </a:stretch>
        </p:blipFill>
        <p:spPr>
          <a:xfrm>
            <a:off x="1524000" y="4156075"/>
            <a:ext cx="6400800" cy="1658938"/>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AU"/>
              <a:t>IP Packet</a:t>
            </a:r>
          </a:p>
        </p:txBody>
      </p:sp>
      <p:sp>
        <p:nvSpPr>
          <p:cNvPr id="77827" name="Rectangle 3"/>
          <p:cNvSpPr>
            <a:spLocks noGrp="1" noChangeArrowheads="1"/>
          </p:cNvSpPr>
          <p:nvPr>
            <p:ph sz="quarter" idx="1"/>
          </p:nvPr>
        </p:nvSpPr>
        <p:spPr>
          <a:xfrm>
            <a:off x="457200" y="1676400"/>
            <a:ext cx="8229600" cy="4411663"/>
          </a:xfrm>
        </p:spPr>
        <p:txBody>
          <a:bodyPr/>
          <a:lstStyle/>
          <a:p>
            <a:pPr marL="571500" indent="-571500"/>
            <a:r>
              <a:rPr lang="en-AU" sz="2600"/>
              <a:t>An IP packet has two fundamental components:</a:t>
            </a:r>
          </a:p>
          <a:p>
            <a:pPr marL="839788" lvl="1" indent="-495300">
              <a:buFont typeface="Wingdings" pitchFamily="2" charset="2"/>
              <a:buAutoNum type="arabicPeriod"/>
            </a:pPr>
            <a:r>
              <a:rPr lang="en-AU" sz="2200" b="1"/>
              <a:t>IP header</a:t>
            </a:r>
          </a:p>
          <a:p>
            <a:pPr marL="1131888" lvl="2" indent="-438150"/>
            <a:r>
              <a:rPr lang="en-AU" sz="1900"/>
              <a:t>IP header contains many fields that are used by routers to forward the packet from network to network to a final destination. </a:t>
            </a:r>
          </a:p>
          <a:p>
            <a:pPr marL="1131888" lvl="2" indent="-438150"/>
            <a:r>
              <a:rPr lang="en-AU" sz="1900"/>
              <a:t>Contains layer 3 info</a:t>
            </a:r>
          </a:p>
          <a:p>
            <a:pPr marL="1131888" lvl="2" indent="-438150"/>
            <a:r>
              <a:rPr lang="en-AU" sz="1900"/>
              <a:t>Fields within the IP header identify the sender, receiver, and transport protocol and define many other  Parameters.</a:t>
            </a:r>
          </a:p>
          <a:p>
            <a:pPr marL="839788" lvl="1" indent="-495300">
              <a:buFont typeface="Wingdings" pitchFamily="2" charset="2"/>
              <a:buAutoNum type="arabicPeriod"/>
            </a:pPr>
            <a:r>
              <a:rPr lang="en-AU" sz="2200" b="1"/>
              <a:t>Payload</a:t>
            </a:r>
          </a:p>
          <a:p>
            <a:pPr marL="1131888" lvl="2" indent="-438150"/>
            <a:r>
              <a:rPr lang="en-AU" sz="1900"/>
              <a:t>Represents the information (data) to be delivered to the receiver by the sender.</a:t>
            </a:r>
          </a:p>
          <a:p>
            <a:pPr marL="1131888" lvl="2" indent="-438150"/>
            <a:r>
              <a:rPr lang="en-AU" sz="1900"/>
              <a:t>Contains data &amp; upper-layer info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Rectangle 4"/>
          <p:cNvSpPr>
            <a:spLocks noGrp="1" noChangeArrowheads="1"/>
          </p:cNvSpPr>
          <p:nvPr>
            <p:ph type="title"/>
          </p:nvPr>
        </p:nvSpPr>
        <p:spPr/>
        <p:txBody>
          <a:bodyPr/>
          <a:lstStyle/>
          <a:p>
            <a:r>
              <a:rPr lang="en-AU" sz="3100"/>
              <a:t>Scope of IPv6 with the OSI Reference Model</a:t>
            </a:r>
          </a:p>
        </p:txBody>
      </p:sp>
      <p:pic>
        <p:nvPicPr>
          <p:cNvPr id="175109" name="Picture 5"/>
          <p:cNvPicPr>
            <a:picLocks noChangeAspect="1" noChangeArrowheads="1"/>
          </p:cNvPicPr>
          <p:nvPr/>
        </p:nvPicPr>
        <p:blipFill>
          <a:blip r:embed="rId3"/>
          <a:srcRect/>
          <a:stretch>
            <a:fillRect/>
          </a:stretch>
        </p:blipFill>
        <p:spPr bwMode="auto">
          <a:xfrm>
            <a:off x="1524000" y="1971675"/>
            <a:ext cx="5867400" cy="303212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AU"/>
              <a:t>Levels of Addressing Hierarchy</a:t>
            </a:r>
          </a:p>
        </p:txBody>
      </p:sp>
      <p:pic>
        <p:nvPicPr>
          <p:cNvPr id="178180" name="Picture 4"/>
          <p:cNvPicPr>
            <a:picLocks noChangeAspect="1" noChangeArrowheads="1"/>
          </p:cNvPicPr>
          <p:nvPr/>
        </p:nvPicPr>
        <p:blipFill>
          <a:blip r:embed="rId3"/>
          <a:srcRect/>
          <a:stretch>
            <a:fillRect/>
          </a:stretch>
        </p:blipFill>
        <p:spPr bwMode="auto">
          <a:xfrm>
            <a:off x="1219200" y="1938338"/>
            <a:ext cx="6781800" cy="2947987"/>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normAutofit fontScale="90000"/>
          </a:bodyPr>
          <a:lstStyle/>
          <a:p>
            <a:r>
              <a:rPr lang="en-AU"/>
              <a:t>IPv4 Addressing Concepts and Their IPv6 Equivalents </a:t>
            </a:r>
          </a:p>
        </p:txBody>
      </p:sp>
      <p:graphicFrame>
        <p:nvGraphicFramePr>
          <p:cNvPr id="149507" name="Group 3"/>
          <p:cNvGraphicFramePr>
            <a:graphicFrameLocks noGrp="1"/>
          </p:cNvGraphicFramePr>
          <p:nvPr>
            <p:ph type="tbl" idx="1"/>
          </p:nvPr>
        </p:nvGraphicFramePr>
        <p:xfrm>
          <a:off x="457200" y="1600200"/>
          <a:ext cx="8229600" cy="4727258"/>
        </p:xfrm>
        <a:graphic>
          <a:graphicData uri="http://schemas.openxmlformats.org/drawingml/2006/table">
            <a:tbl>
              <a:tblPr/>
              <a:tblGrid>
                <a:gridCol w="4114800"/>
                <a:gridCol w="4114800"/>
              </a:tblGrid>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2000" b="1" i="0" u="none" strike="noStrike" cap="none" normalizeH="0" baseline="0" smtClean="0">
                          <a:ln>
                            <a:noFill/>
                          </a:ln>
                          <a:solidFill>
                            <a:schemeClr val="tx1"/>
                          </a:solidFill>
                          <a:effectLst/>
                          <a:latin typeface="Arial" charset="0"/>
                        </a:rPr>
                        <a:t>IPv4 Address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2000" b="1" i="0" u="none" strike="noStrike" cap="none" normalizeH="0" baseline="0" smtClean="0">
                          <a:ln>
                            <a:noFill/>
                          </a:ln>
                          <a:solidFill>
                            <a:schemeClr val="tx1"/>
                          </a:solidFill>
                          <a:effectLst/>
                          <a:latin typeface="Arial" charset="0"/>
                        </a:rPr>
                        <a:t>IPv6 Address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Address Length – 32 bits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128 bits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Address Representation - decimal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hexadecimal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Internet address classes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Not applicable in IPv6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Multicast addresses (224.0.0.0/4)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IPv6 multicast addresses (FF00::/8)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Broadcast addresses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Not applicable in IPv6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Unspecified address is 0.0.0.0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Unspecified address is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Loopback address is 127.0.0.1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Loopback address is ::1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05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Public IP addresses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Global unicast addresses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Private IP addresses (10.0.0.0/8, 172.16.0.0/12, and 192.168.0.0/16)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Site-local addresses (FEC0::/10)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rPr>
                        <a:t>Autoconfigured addresses (169.254.0.0/16)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600" b="0" i="0" u="none" strike="noStrike" cap="none" normalizeH="0" baseline="0" smtClean="0">
                          <a:ln>
                            <a:noFill/>
                          </a:ln>
                          <a:solidFill>
                            <a:schemeClr val="tx1"/>
                          </a:solidFill>
                          <a:effectLst/>
                          <a:latin typeface="Arial" charset="0"/>
                          <a:ea typeface="Times New Roman" pitchFamily="18" charset="0"/>
                          <a:cs typeface="Arial" charset="0"/>
                        </a:rPr>
                        <a:t>Link-local addresses (FE80::/64)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normAutofit fontScale="90000"/>
          </a:bodyPr>
          <a:lstStyle/>
          <a:p>
            <a:r>
              <a:rPr lang="en-AU"/>
              <a:t>IPv4 Addressing Concepts and Their IPv6 Equivalents</a:t>
            </a:r>
          </a:p>
        </p:txBody>
      </p:sp>
      <p:graphicFrame>
        <p:nvGraphicFramePr>
          <p:cNvPr id="151555" name="Group 3"/>
          <p:cNvGraphicFramePr>
            <a:graphicFrameLocks noGrp="1"/>
          </p:cNvGraphicFramePr>
          <p:nvPr>
            <p:ph type="tbl" idx="1"/>
          </p:nvPr>
        </p:nvGraphicFramePr>
        <p:xfrm>
          <a:off x="457200" y="1719263"/>
          <a:ext cx="8229600" cy="4452621"/>
        </p:xfrm>
        <a:graphic>
          <a:graphicData uri="http://schemas.openxmlformats.org/drawingml/2006/table">
            <a:tbl>
              <a:tblPr/>
              <a:tblGrid>
                <a:gridCol w="3352800"/>
                <a:gridCol w="4876800"/>
              </a:tblGrid>
              <a:tr h="7191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2000" b="1" i="0" u="none" strike="noStrike" cap="none" normalizeH="0" baseline="0" smtClean="0">
                          <a:ln>
                            <a:noFill/>
                          </a:ln>
                          <a:solidFill>
                            <a:schemeClr val="tx1"/>
                          </a:solidFill>
                          <a:effectLst/>
                          <a:latin typeface="Arial" charset="0"/>
                        </a:rPr>
                        <a:t>IPv4 Address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2000" b="1" i="0" u="none" strike="noStrike" cap="none" normalizeH="0" baseline="0" smtClean="0">
                          <a:ln>
                            <a:noFill/>
                          </a:ln>
                          <a:solidFill>
                            <a:schemeClr val="tx1"/>
                          </a:solidFill>
                          <a:effectLst/>
                          <a:latin typeface="Arial" charset="0"/>
                        </a:rPr>
                        <a:t>IPv6 Address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Text representation: Dotted decimal notation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Text representation: Colon hexadecimal format with suppression of leading zeros and zero compression. IPv4-compatible addresses are expressed in dotted decimal notation.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Network bits representation: Subnet mask in dotted decimal notation or prefix length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Network bits representation: Prefix length notation only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DNS name resolution: IPv4 host address (A) resource record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DNS name resolution: IPv6 host address (AAAA) resource 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3">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DNS reverse resolution: IN-ADDR.ARPA domain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AU" sz="1800" b="0" i="0" u="none" strike="noStrike" cap="none" normalizeH="0" baseline="0" smtClean="0">
                          <a:ln>
                            <a:noFill/>
                          </a:ln>
                          <a:solidFill>
                            <a:schemeClr val="tx1"/>
                          </a:solidFill>
                          <a:effectLst/>
                          <a:latin typeface="Arial" charset="0"/>
                        </a:rPr>
                        <a:t>DNS reverse resolution: IP6.ARPA domain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157163"/>
            <a:ext cx="7543800" cy="827087"/>
          </a:xfrm>
        </p:spPr>
        <p:txBody>
          <a:bodyPr/>
          <a:lstStyle/>
          <a:p>
            <a:r>
              <a:rPr lang="en-AU" sz="3500"/>
              <a:t>IPv4 Header Structure</a:t>
            </a:r>
          </a:p>
        </p:txBody>
      </p:sp>
      <p:pic>
        <p:nvPicPr>
          <p:cNvPr id="82948" name="Picture 4"/>
          <p:cNvPicPr>
            <a:picLocks noGrp="1" noChangeAspect="1" noChangeArrowheads="1"/>
          </p:cNvPicPr>
          <p:nvPr>
            <p:ph sz="half" idx="1"/>
          </p:nvPr>
        </p:nvPicPr>
        <p:blipFill>
          <a:blip r:embed="rId3"/>
          <a:srcRect/>
          <a:stretch>
            <a:fillRect/>
          </a:stretch>
        </p:blipFill>
        <p:spPr>
          <a:xfrm>
            <a:off x="1143000" y="1219200"/>
            <a:ext cx="6934200" cy="2949575"/>
          </a:xfrm>
          <a:noFill/>
          <a:ln/>
        </p:spPr>
      </p:pic>
      <p:sp>
        <p:nvSpPr>
          <p:cNvPr id="82947" name="Rectangle 3"/>
          <p:cNvSpPr>
            <a:spLocks noGrp="1" noChangeArrowheads="1"/>
          </p:cNvSpPr>
          <p:nvPr>
            <p:ph type="body" sz="half" idx="2"/>
          </p:nvPr>
        </p:nvSpPr>
        <p:spPr>
          <a:xfrm>
            <a:off x="1066800" y="4572000"/>
            <a:ext cx="6934200" cy="1524000"/>
          </a:xfrm>
        </p:spPr>
        <p:txBody>
          <a:bodyPr/>
          <a:lstStyle/>
          <a:p>
            <a:r>
              <a:rPr lang="en-AU" sz="2200"/>
              <a:t>basic IPv4 header contains 12 fields. </a:t>
            </a:r>
          </a:p>
          <a:p>
            <a:r>
              <a:rPr lang="en-AU" sz="2200"/>
              <a:t>each field of the IPv4 header has a specific use. </a:t>
            </a:r>
          </a:p>
          <a:p>
            <a:r>
              <a:rPr lang="en-AU" sz="2200"/>
              <a:t>Shaded field are removed in IPv6.</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Grp="1" noChangeArrowheads="1"/>
          </p:cNvSpPr>
          <p:nvPr>
            <p:ph type="title"/>
          </p:nvPr>
        </p:nvSpPr>
        <p:spPr/>
        <p:txBody>
          <a:bodyPr/>
          <a:lstStyle/>
          <a:p>
            <a:r>
              <a:rPr lang="en-AU"/>
              <a:t>IPv4 Header - Review</a:t>
            </a:r>
          </a:p>
        </p:txBody>
      </p:sp>
      <p:pic>
        <p:nvPicPr>
          <p:cNvPr id="138245" name="Picture 5" descr="FIG18"/>
          <p:cNvPicPr>
            <a:picLocks noChangeAspect="1" noChangeArrowheads="1"/>
          </p:cNvPicPr>
          <p:nvPr/>
        </p:nvPicPr>
        <p:blipFill>
          <a:blip r:embed="rId3"/>
          <a:srcRect/>
          <a:stretch>
            <a:fillRect/>
          </a:stretch>
        </p:blipFill>
        <p:spPr bwMode="auto">
          <a:xfrm>
            <a:off x="2286000" y="2133600"/>
            <a:ext cx="4267200" cy="36147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AU"/>
              <a:t>IPv4 Header - Review</a:t>
            </a:r>
          </a:p>
        </p:txBody>
      </p:sp>
      <p:sp>
        <p:nvSpPr>
          <p:cNvPr id="141315" name="Rectangle 3"/>
          <p:cNvSpPr>
            <a:spLocks noGrp="1" noChangeArrowheads="1"/>
          </p:cNvSpPr>
          <p:nvPr>
            <p:ph sz="quarter" idx="1"/>
          </p:nvPr>
        </p:nvSpPr>
        <p:spPr/>
        <p:txBody>
          <a:bodyPr/>
          <a:lstStyle/>
          <a:p>
            <a:pPr>
              <a:lnSpc>
                <a:spcPct val="90000"/>
              </a:lnSpc>
            </a:pPr>
            <a:r>
              <a:rPr lang="en-AU" sz="2600" b="1"/>
              <a:t>Version</a:t>
            </a:r>
            <a:r>
              <a:rPr lang="en-AU" sz="2600"/>
              <a:t> </a:t>
            </a:r>
            <a:r>
              <a:rPr lang="en-AU" sz="2600" b="1"/>
              <a:t>(4 bits)</a:t>
            </a:r>
          </a:p>
          <a:p>
            <a:pPr lvl="1">
              <a:lnSpc>
                <a:spcPct val="90000"/>
              </a:lnSpc>
            </a:pPr>
            <a:r>
              <a:rPr lang="en-AU" sz="2000"/>
              <a:t>Indicates the version of IP and is set to 4. </a:t>
            </a:r>
          </a:p>
          <a:p>
            <a:pPr>
              <a:lnSpc>
                <a:spcPct val="90000"/>
              </a:lnSpc>
            </a:pPr>
            <a:r>
              <a:rPr lang="en-AU" sz="2600" b="1"/>
              <a:t>Internet Header Length</a:t>
            </a:r>
            <a:r>
              <a:rPr lang="en-AU" sz="2600"/>
              <a:t> </a:t>
            </a:r>
            <a:r>
              <a:rPr lang="en-AU" sz="2600" b="1"/>
              <a:t>(4 bits</a:t>
            </a:r>
            <a:r>
              <a:rPr lang="en-AU" sz="2600"/>
              <a:t>)</a:t>
            </a:r>
          </a:p>
          <a:p>
            <a:pPr lvl="1">
              <a:lnSpc>
                <a:spcPct val="90000"/>
              </a:lnSpc>
            </a:pPr>
            <a:r>
              <a:rPr lang="en-AU" sz="2000"/>
              <a:t>Indicates the number of 4-byte blocks in the IPv4 header. </a:t>
            </a:r>
          </a:p>
          <a:p>
            <a:pPr lvl="1">
              <a:lnSpc>
                <a:spcPct val="90000"/>
              </a:lnSpc>
            </a:pPr>
            <a:r>
              <a:rPr lang="en-AU" sz="2000"/>
              <a:t>Because an IPv4 header is a minimum of 20 bytes in size, the smallest value of the Internet Header Length (IHL) field is 5. </a:t>
            </a:r>
          </a:p>
          <a:p>
            <a:pPr>
              <a:lnSpc>
                <a:spcPct val="90000"/>
              </a:lnSpc>
            </a:pPr>
            <a:r>
              <a:rPr lang="en-AU" sz="2600" b="1"/>
              <a:t>Type of Service (4 bits)</a:t>
            </a:r>
          </a:p>
          <a:p>
            <a:pPr lvl="1">
              <a:lnSpc>
                <a:spcPct val="90000"/>
              </a:lnSpc>
            </a:pPr>
            <a:r>
              <a:rPr lang="en-AU" sz="2000"/>
              <a:t>Indicates the desired service expected by this packet for delivery through routers across the IPv4 internetwork. </a:t>
            </a:r>
          </a:p>
          <a:p>
            <a:pPr lvl="1">
              <a:lnSpc>
                <a:spcPct val="90000"/>
              </a:lnSpc>
            </a:pPr>
            <a:r>
              <a:rPr lang="en-AU" sz="2000"/>
              <a:t>Contains a 6-bit Differentiated Services Code Point (DSCP) field (RFC 2472) and two flags to support Explicit Congestion Notification (RFC 3168).</a:t>
            </a:r>
            <a:endParaRPr lang="en-AU" sz="20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AU"/>
              <a:t>IPv4 Header - Review</a:t>
            </a:r>
          </a:p>
        </p:txBody>
      </p:sp>
      <p:sp>
        <p:nvSpPr>
          <p:cNvPr id="143363" name="Rectangle 3"/>
          <p:cNvSpPr>
            <a:spLocks noGrp="1" noChangeArrowheads="1"/>
          </p:cNvSpPr>
          <p:nvPr>
            <p:ph sz="quarter" idx="1"/>
          </p:nvPr>
        </p:nvSpPr>
        <p:spPr/>
        <p:txBody>
          <a:bodyPr/>
          <a:lstStyle/>
          <a:p>
            <a:pPr>
              <a:lnSpc>
                <a:spcPct val="80000"/>
              </a:lnSpc>
            </a:pPr>
            <a:r>
              <a:rPr lang="en-AU" sz="1900" b="1"/>
              <a:t>Total Length (16 bits) </a:t>
            </a:r>
          </a:p>
          <a:p>
            <a:pPr lvl="1">
              <a:lnSpc>
                <a:spcPct val="80000"/>
              </a:lnSpc>
            </a:pPr>
            <a:r>
              <a:rPr lang="en-AU" sz="1700"/>
              <a:t>Indicates the total length of the IPv4 packet (IPv4 header + IPv4 payload) and does not include link layer framing. </a:t>
            </a:r>
          </a:p>
          <a:p>
            <a:pPr lvl="1">
              <a:lnSpc>
                <a:spcPct val="80000"/>
              </a:lnSpc>
            </a:pPr>
            <a:r>
              <a:rPr lang="en-AU" sz="1700"/>
              <a:t>indicate an IPv4 packet that is up to 65,535 bytes long.</a:t>
            </a:r>
          </a:p>
          <a:p>
            <a:pPr>
              <a:lnSpc>
                <a:spcPct val="80000"/>
              </a:lnSpc>
            </a:pPr>
            <a:r>
              <a:rPr lang="en-AU" sz="1900" b="1"/>
              <a:t>Identification</a:t>
            </a:r>
            <a:r>
              <a:rPr lang="en-AU" sz="1900"/>
              <a:t> </a:t>
            </a:r>
            <a:r>
              <a:rPr lang="en-AU" sz="1900" b="1"/>
              <a:t>(16 bits)</a:t>
            </a:r>
          </a:p>
          <a:p>
            <a:pPr lvl="1">
              <a:lnSpc>
                <a:spcPct val="80000"/>
              </a:lnSpc>
            </a:pPr>
            <a:r>
              <a:rPr lang="en-AU" sz="1700"/>
              <a:t>Identifies this specific IPv4 packet. </a:t>
            </a:r>
          </a:p>
          <a:p>
            <a:pPr lvl="1">
              <a:lnSpc>
                <a:spcPct val="80000"/>
              </a:lnSpc>
            </a:pPr>
            <a:r>
              <a:rPr lang="en-AU" sz="1700"/>
              <a:t>The Identification field is selected by the originating source of the IPv4 packet. If the IPv4 packet is fragmented, all of the fragments retain the Identification field value so that the destination node can group the fragments for reassembly. </a:t>
            </a:r>
            <a:endParaRPr lang="en-AU" sz="1700" b="1"/>
          </a:p>
          <a:p>
            <a:pPr>
              <a:lnSpc>
                <a:spcPct val="80000"/>
              </a:lnSpc>
            </a:pPr>
            <a:r>
              <a:rPr lang="en-AU" sz="1900" b="1"/>
              <a:t>Flags</a:t>
            </a:r>
            <a:r>
              <a:rPr lang="en-AU" sz="1900"/>
              <a:t> </a:t>
            </a:r>
            <a:r>
              <a:rPr lang="en-AU" sz="1900" b="1"/>
              <a:t>(3 bits)</a:t>
            </a:r>
          </a:p>
          <a:p>
            <a:pPr lvl="1">
              <a:lnSpc>
                <a:spcPct val="80000"/>
              </a:lnSpc>
            </a:pPr>
            <a:r>
              <a:rPr lang="en-AU" sz="1700"/>
              <a:t>Identifies flags for the fragmentation process. </a:t>
            </a:r>
          </a:p>
          <a:p>
            <a:pPr lvl="1">
              <a:lnSpc>
                <a:spcPct val="80000"/>
              </a:lnSpc>
            </a:pPr>
            <a:r>
              <a:rPr lang="en-AU" sz="1700"/>
              <a:t>There are two flags—one to indicate whether the IPv4 packet might be fragmented and another to indicate whether more fragments follow the current fragment.</a:t>
            </a:r>
            <a:endParaRPr lang="en-AU" sz="1700" b="1"/>
          </a:p>
          <a:p>
            <a:pPr>
              <a:lnSpc>
                <a:spcPct val="80000"/>
              </a:lnSpc>
            </a:pPr>
            <a:r>
              <a:rPr lang="en-AU" sz="1900" b="1"/>
              <a:t>Fragment Offset (13 bits)</a:t>
            </a:r>
          </a:p>
          <a:p>
            <a:pPr lvl="1">
              <a:lnSpc>
                <a:spcPct val="80000"/>
              </a:lnSpc>
            </a:pPr>
            <a:r>
              <a:rPr lang="en-AU" sz="1700"/>
              <a:t>Indicates the position of the fragment relative to the original IPv4 payload. </a:t>
            </a:r>
          </a:p>
          <a:p>
            <a:pPr>
              <a:lnSpc>
                <a:spcPct val="80000"/>
              </a:lnSpc>
            </a:pPr>
            <a:endParaRPr lang="en-AU" sz="19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AU"/>
              <a:t>IPv4 Header - Review</a:t>
            </a:r>
          </a:p>
        </p:txBody>
      </p:sp>
      <p:sp>
        <p:nvSpPr>
          <p:cNvPr id="145411" name="Rectangle 3"/>
          <p:cNvSpPr>
            <a:spLocks noGrp="1" noChangeArrowheads="1"/>
          </p:cNvSpPr>
          <p:nvPr>
            <p:ph sz="quarter" idx="1"/>
          </p:nvPr>
        </p:nvSpPr>
        <p:spPr/>
        <p:txBody>
          <a:bodyPr/>
          <a:lstStyle/>
          <a:p>
            <a:pPr>
              <a:lnSpc>
                <a:spcPct val="80000"/>
              </a:lnSpc>
            </a:pPr>
            <a:r>
              <a:rPr lang="en-AU" sz="1900" b="1"/>
              <a:t>Time to Live ( 8 bits)</a:t>
            </a:r>
          </a:p>
          <a:p>
            <a:pPr lvl="1">
              <a:lnSpc>
                <a:spcPct val="80000"/>
              </a:lnSpc>
            </a:pPr>
            <a:r>
              <a:rPr lang="en-AU" sz="1700"/>
              <a:t>Indicate the maximum number of links on which an IPv4 packet can travel before being discarded. </a:t>
            </a:r>
          </a:p>
          <a:p>
            <a:pPr lvl="1">
              <a:lnSpc>
                <a:spcPct val="80000"/>
              </a:lnSpc>
            </a:pPr>
            <a:r>
              <a:rPr lang="en-AU" sz="1700"/>
              <a:t>Originally used as a time count with which an IPv4 router determined the length of time required (in seconds) to forward the IPv4 packet, decrementing the TTL accordingly. Modern routers almost always forward an IPv4 packet in less than a second and are required by RFC 791 to decrement the TTL by at least one. Therefore, the TTL becomes a maximum link count with the value set by the sending node. When the TTL equals 0,an ICMP Time Expired-TTL Expired in Transit message is sent to the source IPv4 address and the packet is discarded.</a:t>
            </a:r>
            <a:endParaRPr lang="en-AU" sz="1700" b="1"/>
          </a:p>
          <a:p>
            <a:pPr>
              <a:lnSpc>
                <a:spcPct val="80000"/>
              </a:lnSpc>
            </a:pPr>
            <a:r>
              <a:rPr lang="en-AU" sz="1900" b="1"/>
              <a:t>Protocol (8 bits) </a:t>
            </a:r>
          </a:p>
          <a:p>
            <a:pPr lvl="1">
              <a:lnSpc>
                <a:spcPct val="80000"/>
              </a:lnSpc>
            </a:pPr>
            <a:r>
              <a:rPr lang="en-AU" sz="1700"/>
              <a:t>Identifies the upper layer protocol. </a:t>
            </a:r>
          </a:p>
          <a:p>
            <a:pPr lvl="1">
              <a:lnSpc>
                <a:spcPct val="80000"/>
              </a:lnSpc>
            </a:pPr>
            <a:r>
              <a:rPr lang="en-AU" sz="1700"/>
              <a:t>For example, TCP uses a Protocol of 6, UDP uses a Protocol of 17, and ICMP uses a Protocol of 1. </a:t>
            </a:r>
          </a:p>
          <a:p>
            <a:pPr lvl="1">
              <a:lnSpc>
                <a:spcPct val="80000"/>
              </a:lnSpc>
            </a:pPr>
            <a:r>
              <a:rPr lang="en-AU" sz="1700"/>
              <a:t>The Protocol field is used to demultiplex an IPv4 packet to the upper layer protocol.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AU"/>
              <a:t>IPv4 Header - Review</a:t>
            </a:r>
          </a:p>
        </p:txBody>
      </p:sp>
      <p:sp>
        <p:nvSpPr>
          <p:cNvPr id="147459" name="Rectangle 3"/>
          <p:cNvSpPr>
            <a:spLocks noGrp="1" noChangeArrowheads="1"/>
          </p:cNvSpPr>
          <p:nvPr>
            <p:ph sz="quarter" idx="1"/>
          </p:nvPr>
        </p:nvSpPr>
        <p:spPr/>
        <p:txBody>
          <a:bodyPr/>
          <a:lstStyle/>
          <a:p>
            <a:pPr>
              <a:lnSpc>
                <a:spcPct val="80000"/>
              </a:lnSpc>
            </a:pPr>
            <a:r>
              <a:rPr lang="en-AU" sz="1900" b="1"/>
              <a:t>Header Checksum</a:t>
            </a:r>
            <a:r>
              <a:rPr lang="en-AU" sz="1900"/>
              <a:t> </a:t>
            </a:r>
            <a:r>
              <a:rPr lang="en-AU" sz="1900" b="1"/>
              <a:t>(16 Bits)</a:t>
            </a:r>
          </a:p>
          <a:p>
            <a:pPr lvl="1">
              <a:lnSpc>
                <a:spcPct val="80000"/>
              </a:lnSpc>
            </a:pPr>
            <a:r>
              <a:rPr lang="en-AU" sz="1700"/>
              <a:t>Provides a checksum on the IPv4 header only. </a:t>
            </a:r>
          </a:p>
          <a:p>
            <a:pPr lvl="1">
              <a:lnSpc>
                <a:spcPct val="80000"/>
              </a:lnSpc>
            </a:pPr>
            <a:r>
              <a:rPr lang="en-AU" sz="1700"/>
              <a:t>The IPv4 payload is not included in the checksum calculation as the IPv4 payload and usually contains its own checksum. Each IPv4 node that receives IPv4 packets verifies the IPv4 header checksum and silently discards the IPv4 packet if checksum verification fails. When a router forwards an IPv4 packet, it must decrement the TTL. Therefore, the Header Checksum is recomputed at each hop between source and destination.</a:t>
            </a:r>
            <a:endParaRPr lang="en-AU" sz="1700" b="1"/>
          </a:p>
          <a:p>
            <a:pPr>
              <a:lnSpc>
                <a:spcPct val="80000"/>
              </a:lnSpc>
            </a:pPr>
            <a:r>
              <a:rPr lang="en-AU" sz="1900" b="1"/>
              <a:t>Source Address ( 32 bits)</a:t>
            </a:r>
          </a:p>
          <a:p>
            <a:pPr lvl="1">
              <a:lnSpc>
                <a:spcPct val="80000"/>
              </a:lnSpc>
            </a:pPr>
            <a:r>
              <a:rPr lang="en-AU" sz="1700"/>
              <a:t>Stores the IPv4 address of the originating host. </a:t>
            </a:r>
            <a:endParaRPr lang="en-AU" sz="1700" b="1"/>
          </a:p>
          <a:p>
            <a:pPr>
              <a:lnSpc>
                <a:spcPct val="80000"/>
              </a:lnSpc>
            </a:pPr>
            <a:r>
              <a:rPr lang="en-AU" sz="1900" b="1"/>
              <a:t>Destination Address</a:t>
            </a:r>
            <a:r>
              <a:rPr lang="en-AU" sz="1900"/>
              <a:t>  </a:t>
            </a:r>
            <a:r>
              <a:rPr lang="en-AU" sz="1900" b="1"/>
              <a:t>(32 bits)</a:t>
            </a:r>
          </a:p>
          <a:p>
            <a:pPr lvl="1">
              <a:lnSpc>
                <a:spcPct val="80000"/>
              </a:lnSpc>
            </a:pPr>
            <a:r>
              <a:rPr lang="en-AU" sz="1700"/>
              <a:t>Stores the IPv4 address of the destination host. </a:t>
            </a:r>
          </a:p>
          <a:p>
            <a:pPr>
              <a:lnSpc>
                <a:spcPct val="80000"/>
              </a:lnSpc>
            </a:pPr>
            <a:r>
              <a:rPr lang="en-AU" sz="1900" b="1"/>
              <a:t>Options</a:t>
            </a:r>
            <a:r>
              <a:rPr lang="en-AU" sz="1900"/>
              <a:t> </a:t>
            </a:r>
            <a:r>
              <a:rPr lang="en-AU" sz="1900" b="1"/>
              <a:t>(multiple of 32 bits)</a:t>
            </a:r>
          </a:p>
          <a:p>
            <a:pPr lvl="1">
              <a:lnSpc>
                <a:spcPct val="80000"/>
              </a:lnSpc>
            </a:pPr>
            <a:r>
              <a:rPr lang="en-AU" sz="1700"/>
              <a:t>Stores one or more IPv4 options. </a:t>
            </a:r>
          </a:p>
          <a:p>
            <a:pPr lvl="1">
              <a:lnSpc>
                <a:spcPct val="80000"/>
              </a:lnSpc>
            </a:pPr>
            <a:r>
              <a:rPr lang="en-AU" sz="1700"/>
              <a:t>If the IPv4 option or options do not use all 32 bits, padding options must be added so that the IPv4 header is an integral number of 4-byte blocks that can be indicated by the Internet Header Length field.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22238"/>
            <a:ext cx="7543800" cy="984250"/>
          </a:xfrm>
        </p:spPr>
        <p:txBody>
          <a:bodyPr/>
          <a:lstStyle/>
          <a:p>
            <a:r>
              <a:rPr lang="en-AU" sz="3500"/>
              <a:t>IPv4 vs IPv6 Header</a:t>
            </a:r>
          </a:p>
        </p:txBody>
      </p:sp>
      <p:pic>
        <p:nvPicPr>
          <p:cNvPr id="26627" name="Picture 3"/>
          <p:cNvPicPr>
            <a:picLocks noChangeAspect="1" noChangeArrowheads="1"/>
          </p:cNvPicPr>
          <p:nvPr/>
        </p:nvPicPr>
        <p:blipFill>
          <a:blip r:embed="rId3"/>
          <a:srcRect/>
          <a:stretch>
            <a:fillRect/>
          </a:stretch>
        </p:blipFill>
        <p:spPr bwMode="auto">
          <a:xfrm>
            <a:off x="1143000" y="1676400"/>
            <a:ext cx="7239000" cy="405765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457200"/>
            <a:ext cx="7391400" cy="762000"/>
          </a:xfrm>
        </p:spPr>
        <p:txBody>
          <a:bodyPr/>
          <a:lstStyle/>
          <a:p>
            <a:r>
              <a:rPr lang="en-AU" sz="3500"/>
              <a:t>IPv6 Header Format Simplification</a:t>
            </a:r>
          </a:p>
        </p:txBody>
      </p:sp>
      <p:sp>
        <p:nvSpPr>
          <p:cNvPr id="40963" name="Rectangle 3"/>
          <p:cNvSpPr>
            <a:spLocks noGrp="1" noChangeArrowheads="1"/>
          </p:cNvSpPr>
          <p:nvPr>
            <p:ph sz="quarter" idx="1"/>
          </p:nvPr>
        </p:nvSpPr>
        <p:spPr>
          <a:xfrm>
            <a:off x="457200" y="1371600"/>
            <a:ext cx="8229600" cy="3657600"/>
          </a:xfrm>
        </p:spPr>
        <p:txBody>
          <a:bodyPr/>
          <a:lstStyle/>
          <a:p>
            <a:pPr marL="533400" indent="-533400">
              <a:buFontTx/>
              <a:buAutoNum type="arabicPeriod"/>
            </a:pPr>
            <a:r>
              <a:rPr lang="en-AU" sz="2600" b="1"/>
              <a:t>Fixed Length for the basic header</a:t>
            </a:r>
          </a:p>
          <a:p>
            <a:pPr marL="914400" lvl="1" indent="-569913"/>
            <a:r>
              <a:rPr lang="en-AU" sz="2000"/>
              <a:t>IPv4 header of variable length = min</a:t>
            </a:r>
            <a:r>
              <a:rPr lang="en-AU" sz="2000" baseline="30000"/>
              <a:t>m</a:t>
            </a:r>
            <a:r>
              <a:rPr lang="en-AU" sz="2000"/>
              <a:t> </a:t>
            </a:r>
            <a:r>
              <a:rPr lang="en-AU" sz="2000" b="1">
                <a:solidFill>
                  <a:schemeClr val="accent2"/>
                </a:solidFill>
              </a:rPr>
              <a:t>20 bytes</a:t>
            </a:r>
          </a:p>
          <a:p>
            <a:pPr marL="914400" lvl="1" indent="-569913"/>
            <a:r>
              <a:rPr lang="en-AU" sz="2000"/>
              <a:t>IPv6 = main header length fixed at </a:t>
            </a:r>
            <a:r>
              <a:rPr lang="en-AU" sz="2000" b="1">
                <a:solidFill>
                  <a:schemeClr val="accent2"/>
                </a:solidFill>
              </a:rPr>
              <a:t>40 bytes</a:t>
            </a:r>
          </a:p>
          <a:p>
            <a:pPr marL="1295400" lvl="2" indent="-601663"/>
            <a:r>
              <a:rPr lang="en-AU" sz="1900"/>
              <a:t>Leads to fast header processing </a:t>
            </a:r>
          </a:p>
          <a:p>
            <a:pPr marL="1295400" lvl="2" indent="-601663"/>
            <a:r>
              <a:rPr lang="en-AU" sz="1900"/>
              <a:t>No need of Header Length (Hd Len) field in IPv4 – obsolete</a:t>
            </a:r>
          </a:p>
          <a:p>
            <a:pPr marL="533400" indent="-533400">
              <a:buFontTx/>
              <a:buAutoNum type="arabicPeriod"/>
            </a:pPr>
            <a:r>
              <a:rPr lang="en-AU" sz="2600" b="1"/>
              <a:t>Fragmentation only by traffic source</a:t>
            </a:r>
          </a:p>
          <a:p>
            <a:pPr marL="914400" lvl="1" indent="-569913"/>
            <a:r>
              <a:rPr lang="en-AU" sz="2000"/>
              <a:t>Source does Path MTU (PMTU) discovery.</a:t>
            </a:r>
          </a:p>
          <a:p>
            <a:pPr marL="914400" lvl="1" indent="-569913"/>
            <a:r>
              <a:rPr lang="en-AU" sz="2000"/>
              <a:t>Freeing routers from having to fragment them</a:t>
            </a:r>
          </a:p>
          <a:p>
            <a:pPr marL="914400" lvl="1" indent="-569913"/>
            <a:r>
              <a:rPr lang="en-AU" sz="2000"/>
              <a:t>No need of IPv4 Identification, Flag, Fragment Offset</a:t>
            </a:r>
          </a:p>
        </p:txBody>
      </p:sp>
      <p:sp>
        <p:nvSpPr>
          <p:cNvPr id="40964" name="Text Box 4"/>
          <p:cNvSpPr txBox="1">
            <a:spLocks noChangeArrowheads="1"/>
          </p:cNvSpPr>
          <p:nvPr/>
        </p:nvSpPr>
        <p:spPr bwMode="auto">
          <a:xfrm>
            <a:off x="381000" y="5257800"/>
            <a:ext cx="8382000" cy="915988"/>
          </a:xfrm>
          <a:prstGeom prst="rect">
            <a:avLst/>
          </a:prstGeom>
          <a:solidFill>
            <a:srgbClr val="FFFF99"/>
          </a:solidFill>
          <a:ln w="9525">
            <a:noFill/>
            <a:miter lim="800000"/>
            <a:headEnd/>
            <a:tailEnd/>
          </a:ln>
          <a:effectLst/>
        </p:spPr>
        <p:txBody>
          <a:bodyPr>
            <a:spAutoFit/>
          </a:bodyPr>
          <a:lstStyle/>
          <a:p>
            <a:pPr>
              <a:spcBef>
                <a:spcPct val="50000"/>
              </a:spcBef>
            </a:pPr>
            <a:r>
              <a:rPr lang="en-AU" b="1"/>
              <a:t>Note: The PTMU Discovery can be processing intensive. It is important to remember, however, that in IPv6 the MTU on any link &gt; 1280 bytes, as specified in RFC 2460.</a:t>
            </a:r>
            <a:r>
              <a:rPr lang="en-AU"/>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AU"/>
              <a:t>IPv6 Header Format Simplification</a:t>
            </a:r>
          </a:p>
        </p:txBody>
      </p:sp>
      <p:sp>
        <p:nvSpPr>
          <p:cNvPr id="52227" name="Rectangle 3"/>
          <p:cNvSpPr>
            <a:spLocks noGrp="1" noChangeArrowheads="1"/>
          </p:cNvSpPr>
          <p:nvPr>
            <p:ph sz="quarter" idx="1"/>
          </p:nvPr>
        </p:nvSpPr>
        <p:spPr/>
        <p:txBody>
          <a:bodyPr/>
          <a:lstStyle/>
          <a:p>
            <a:pPr marL="533400" indent="-533400">
              <a:buFontTx/>
              <a:buAutoNum type="arabicPeriod" startAt="3"/>
            </a:pPr>
            <a:r>
              <a:rPr lang="en-AU"/>
              <a:t>Header checksums are eliminated</a:t>
            </a:r>
          </a:p>
          <a:p>
            <a:pPr marL="914400" lvl="1" indent="-569913"/>
            <a:r>
              <a:rPr lang="en-AU" sz="2000"/>
              <a:t>IP header checksum recalculated by every node switching the packet due to changing TTL values, thus taxing router resources. </a:t>
            </a:r>
          </a:p>
          <a:p>
            <a:pPr marL="914400" lvl="1" indent="-569913"/>
            <a:r>
              <a:rPr lang="en-AU" sz="2000"/>
              <a:t>Improvements on </a:t>
            </a:r>
            <a:r>
              <a:rPr lang="en-AU" sz="2000">
                <a:solidFill>
                  <a:srgbClr val="CC3300"/>
                </a:solidFill>
              </a:rPr>
              <a:t>L2 technologies and their 32-bit CRC support</a:t>
            </a:r>
            <a:r>
              <a:rPr lang="en-AU" sz="2000"/>
              <a:t> since the introduction of IPv4 combined with </a:t>
            </a:r>
            <a:r>
              <a:rPr lang="en-AU" sz="2000">
                <a:solidFill>
                  <a:srgbClr val="CC3300"/>
                </a:solidFill>
              </a:rPr>
              <a:t>layer 4 checksums</a:t>
            </a:r>
            <a:r>
              <a:rPr lang="en-AU" sz="2000"/>
              <a:t> provides sufficient protection to make the layer 3 header checksum unnecessary. </a:t>
            </a:r>
          </a:p>
          <a:p>
            <a:pPr marL="914400" lvl="1" indent="-569913"/>
            <a:r>
              <a:rPr lang="en-AU" sz="2000"/>
              <a:t>Packet Header Checksum was eliminated in IPv6 and is in turn enforced at upper layers.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p:txBody>
          <a:bodyPr/>
          <a:lstStyle/>
          <a:p>
            <a:r>
              <a:rPr lang="en-AU"/>
              <a:t>IPv6 Header</a:t>
            </a:r>
          </a:p>
        </p:txBody>
      </p:sp>
      <p:pic>
        <p:nvPicPr>
          <p:cNvPr id="153605" name="Picture 5" descr="FIG19"/>
          <p:cNvPicPr>
            <a:picLocks noChangeAspect="1" noChangeArrowheads="1"/>
          </p:cNvPicPr>
          <p:nvPr/>
        </p:nvPicPr>
        <p:blipFill>
          <a:blip r:embed="rId3"/>
          <a:srcRect/>
          <a:stretch>
            <a:fillRect/>
          </a:stretch>
        </p:blipFill>
        <p:spPr bwMode="auto">
          <a:xfrm>
            <a:off x="1371600" y="2106613"/>
            <a:ext cx="5715000" cy="3429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228600"/>
            <a:ext cx="7543800" cy="808038"/>
          </a:xfrm>
        </p:spPr>
        <p:txBody>
          <a:bodyPr/>
          <a:lstStyle/>
          <a:p>
            <a:r>
              <a:rPr lang="en-AU"/>
              <a:t>IPv6 Header Fields</a:t>
            </a:r>
          </a:p>
        </p:txBody>
      </p:sp>
      <p:sp>
        <p:nvSpPr>
          <p:cNvPr id="54275" name="Rectangle 3"/>
          <p:cNvSpPr>
            <a:spLocks noGrp="1" noChangeArrowheads="1"/>
          </p:cNvSpPr>
          <p:nvPr>
            <p:ph sz="quarter" idx="1"/>
          </p:nvPr>
        </p:nvSpPr>
        <p:spPr>
          <a:xfrm>
            <a:off x="457200" y="1447800"/>
            <a:ext cx="8229600" cy="4779963"/>
          </a:xfrm>
        </p:spPr>
        <p:txBody>
          <a:bodyPr/>
          <a:lstStyle/>
          <a:p>
            <a:pPr marL="457200" indent="-457200">
              <a:lnSpc>
                <a:spcPct val="90000"/>
              </a:lnSpc>
            </a:pPr>
            <a:r>
              <a:rPr lang="en-AU" sz="1800"/>
              <a:t>Based on these rules, RFC 2460 defines the following IPv6 header fields:</a:t>
            </a:r>
          </a:p>
          <a:p>
            <a:pPr marL="457200" indent="-457200">
              <a:lnSpc>
                <a:spcPct val="90000"/>
              </a:lnSpc>
              <a:buFont typeface="Wingdings" pitchFamily="2" charset="2"/>
              <a:buNone/>
            </a:pPr>
            <a:endParaRPr lang="en-AU" sz="1800"/>
          </a:p>
          <a:p>
            <a:pPr marL="838200" lvl="1" indent="-493713">
              <a:lnSpc>
                <a:spcPct val="90000"/>
              </a:lnSpc>
              <a:buFontTx/>
              <a:buAutoNum type="arabicPeriod"/>
            </a:pPr>
            <a:r>
              <a:rPr lang="en-AU" sz="1800" b="1"/>
              <a:t>Version (4 bits)</a:t>
            </a:r>
          </a:p>
          <a:p>
            <a:pPr marL="1257300" lvl="2" indent="-563563">
              <a:lnSpc>
                <a:spcPct val="90000"/>
              </a:lnSpc>
            </a:pPr>
            <a:r>
              <a:rPr lang="en-AU" sz="1900"/>
              <a:t>4 bits are used to indicate the version of IP and is set to 6</a:t>
            </a:r>
            <a:r>
              <a:rPr lang="en-AU" sz="2100"/>
              <a:t> </a:t>
            </a:r>
          </a:p>
          <a:p>
            <a:pPr marL="838200" lvl="1" indent="-493713">
              <a:lnSpc>
                <a:spcPct val="90000"/>
              </a:lnSpc>
            </a:pPr>
            <a:r>
              <a:rPr lang="en-AU" sz="1800" b="1"/>
              <a:t>Traffic Class (8 bits)</a:t>
            </a:r>
          </a:p>
          <a:p>
            <a:pPr marL="1257300" lvl="2" indent="-563563">
              <a:lnSpc>
                <a:spcPct val="90000"/>
              </a:lnSpc>
            </a:pPr>
            <a:r>
              <a:rPr lang="en-AU" sz="1600"/>
              <a:t>same function as the Type of Service field in the IPv4 header. </a:t>
            </a:r>
          </a:p>
          <a:p>
            <a:pPr marL="838200" lvl="1" indent="-493713">
              <a:lnSpc>
                <a:spcPct val="90000"/>
              </a:lnSpc>
              <a:buFontTx/>
              <a:buAutoNum type="arabicPeriod"/>
            </a:pPr>
            <a:r>
              <a:rPr lang="en-AU" sz="1800" b="1"/>
              <a:t>Flow Label (20 bits)</a:t>
            </a:r>
          </a:p>
          <a:p>
            <a:pPr marL="1257300" lvl="2" indent="-563563">
              <a:lnSpc>
                <a:spcPct val="90000"/>
              </a:lnSpc>
            </a:pPr>
            <a:r>
              <a:rPr lang="en-AU" sz="1600"/>
              <a:t>identifies a flow and it is intended to enable the router to identify packets that should be treated in a similar way without the need for deep lookups within those packets. </a:t>
            </a:r>
          </a:p>
          <a:p>
            <a:pPr marL="1257300" lvl="2" indent="-563563">
              <a:lnSpc>
                <a:spcPct val="90000"/>
              </a:lnSpc>
            </a:pPr>
            <a:r>
              <a:rPr lang="en-AU" sz="1600"/>
              <a:t>set by the source and should not be changed by routers along the path to destination.</a:t>
            </a:r>
          </a:p>
          <a:p>
            <a:pPr marL="1257300" lvl="2" indent="-563563">
              <a:lnSpc>
                <a:spcPct val="90000"/>
              </a:lnSpc>
            </a:pPr>
            <a:r>
              <a:rPr lang="en-AU" sz="1600"/>
              <a:t>unique &amp; powerful tool to IPv6  </a:t>
            </a:r>
          </a:p>
          <a:p>
            <a:pPr marL="1257300" lvl="2" indent="-563563">
              <a:lnSpc>
                <a:spcPct val="90000"/>
              </a:lnSpc>
            </a:pPr>
            <a:r>
              <a:rPr lang="en-AU" sz="1600"/>
              <a:t>Can be used with differentiated services (DiffServ) as well as integrated services (IntServ) and Resource ReSerVation Protocol (RSVP2).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28600" y="304800"/>
            <a:ext cx="7543800" cy="731838"/>
          </a:xfrm>
        </p:spPr>
        <p:txBody>
          <a:bodyPr>
            <a:normAutofit fontScale="90000"/>
          </a:bodyPr>
          <a:lstStyle/>
          <a:p>
            <a:r>
              <a:rPr lang="en-AU"/>
              <a:t>IPv6 Header Fields</a:t>
            </a:r>
          </a:p>
        </p:txBody>
      </p:sp>
      <p:sp>
        <p:nvSpPr>
          <p:cNvPr id="56323" name="Rectangle 3"/>
          <p:cNvSpPr>
            <a:spLocks noGrp="1" noChangeArrowheads="1"/>
          </p:cNvSpPr>
          <p:nvPr>
            <p:ph sz="quarter" idx="1"/>
          </p:nvPr>
        </p:nvSpPr>
        <p:spPr>
          <a:xfrm>
            <a:off x="457200" y="1447800"/>
            <a:ext cx="8229600" cy="4411663"/>
          </a:xfrm>
        </p:spPr>
        <p:txBody>
          <a:bodyPr/>
          <a:lstStyle/>
          <a:p>
            <a:pPr marL="571500" indent="-571500">
              <a:lnSpc>
                <a:spcPct val="80000"/>
              </a:lnSpc>
              <a:buFontTx/>
              <a:buAutoNum type="arabicPeriod" startAt="4"/>
            </a:pPr>
            <a:r>
              <a:rPr lang="en-AU" sz="2100" b="1"/>
              <a:t>Payload Length (16 bits)</a:t>
            </a:r>
          </a:p>
          <a:p>
            <a:pPr marL="839788" lvl="1" indent="-495300">
              <a:lnSpc>
                <a:spcPct val="80000"/>
              </a:lnSpc>
            </a:pPr>
            <a:r>
              <a:rPr lang="en-AU" sz="2000"/>
              <a:t>With the header length fixed at 40 bytes, it is enough to indicate the length of the payload to determine the length of the entire packet. </a:t>
            </a:r>
          </a:p>
          <a:p>
            <a:pPr marL="571500" indent="-571500">
              <a:lnSpc>
                <a:spcPct val="80000"/>
              </a:lnSpc>
              <a:buFontTx/>
              <a:buAutoNum type="arabicPeriod" startAt="4"/>
            </a:pPr>
            <a:r>
              <a:rPr lang="en-AU" sz="2100" b="1"/>
              <a:t>Next Header (8 bits)</a:t>
            </a:r>
          </a:p>
          <a:p>
            <a:pPr marL="839788" lvl="1" indent="-495300">
              <a:lnSpc>
                <a:spcPct val="80000"/>
              </a:lnSpc>
            </a:pPr>
            <a:r>
              <a:rPr lang="en-AU" sz="2000"/>
              <a:t>Indicates either the first extension header (if present) or the protocol in the upper layer PDU (such as TCP, UDP, or ICMPv6). </a:t>
            </a:r>
          </a:p>
          <a:p>
            <a:pPr marL="839788" lvl="1" indent="-495300">
              <a:lnSpc>
                <a:spcPct val="80000"/>
              </a:lnSpc>
            </a:pPr>
            <a:r>
              <a:rPr lang="en-AU" sz="2000"/>
              <a:t>When indicating an upper layer protocol above the Internet layer, the same values used in the IPv4 Protocol field are used here.</a:t>
            </a:r>
            <a:r>
              <a:rPr lang="en-AU"/>
              <a:t> </a:t>
            </a:r>
          </a:p>
          <a:p>
            <a:pPr marL="571500" indent="-571500">
              <a:lnSpc>
                <a:spcPct val="80000"/>
              </a:lnSpc>
              <a:buFont typeface="Wingdings" pitchFamily="2" charset="2"/>
              <a:buAutoNum type="arabicPeriod" startAt="6"/>
            </a:pPr>
            <a:r>
              <a:rPr lang="en-AU" sz="2100" b="1"/>
              <a:t>Hop Limit (8 bits)</a:t>
            </a:r>
          </a:p>
          <a:p>
            <a:pPr marL="839788" lvl="1" indent="-495300">
              <a:lnSpc>
                <a:spcPct val="80000"/>
              </a:lnSpc>
            </a:pPr>
            <a:r>
              <a:rPr lang="en-AU" sz="2000"/>
              <a:t>In IPv6, the IPv4 TTL was appropriately renamed Hop Limit because it is a variable that is decremented at each hop, and it does not have a temporal dimension.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AU"/>
              <a:t>IPv6 Header Fields</a:t>
            </a:r>
          </a:p>
        </p:txBody>
      </p:sp>
      <p:sp>
        <p:nvSpPr>
          <p:cNvPr id="156675" name="Rectangle 3"/>
          <p:cNvSpPr>
            <a:spLocks noGrp="1" noChangeArrowheads="1"/>
          </p:cNvSpPr>
          <p:nvPr>
            <p:ph sz="quarter" idx="1"/>
          </p:nvPr>
        </p:nvSpPr>
        <p:spPr/>
        <p:txBody>
          <a:bodyPr/>
          <a:lstStyle/>
          <a:p>
            <a:pPr marL="571500" indent="-571500">
              <a:buFontTx/>
              <a:buAutoNum type="arabicPeriod" startAt="7"/>
            </a:pPr>
            <a:r>
              <a:rPr lang="en-AU" sz="2500" b="1"/>
              <a:t>Source IPv6 Address (128 bits)</a:t>
            </a:r>
          </a:p>
          <a:p>
            <a:pPr marL="839788" lvl="1" indent="-495300">
              <a:buFontTx/>
              <a:buChar char="•"/>
            </a:pPr>
            <a:r>
              <a:rPr lang="en-AU" sz="2100"/>
              <a:t>Stores the IPv6 address of the originating host. </a:t>
            </a:r>
          </a:p>
          <a:p>
            <a:pPr marL="571500" indent="-571500">
              <a:buFontTx/>
              <a:buAutoNum type="arabicPeriod" startAt="8"/>
            </a:pPr>
            <a:r>
              <a:rPr lang="en-AU" sz="2500" b="1"/>
              <a:t>Destination IPv6 Address (128 bits)</a:t>
            </a:r>
          </a:p>
          <a:p>
            <a:pPr marL="839788" lvl="1" indent="-495300"/>
            <a:r>
              <a:rPr lang="en-AU" sz="2100"/>
              <a:t>Stores the IPv6 address of the current destination host.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AU" sz="3500"/>
              <a:t>Values of the Next Header Field</a:t>
            </a:r>
          </a:p>
        </p:txBody>
      </p:sp>
      <p:pic>
        <p:nvPicPr>
          <p:cNvPr id="165891" name="Picture 3"/>
          <p:cNvPicPr>
            <a:picLocks noChangeAspect="1" noChangeArrowheads="1"/>
          </p:cNvPicPr>
          <p:nvPr/>
        </p:nvPicPr>
        <p:blipFill>
          <a:blip r:embed="rId3"/>
          <a:srcRect/>
          <a:stretch>
            <a:fillRect/>
          </a:stretch>
        </p:blipFill>
        <p:spPr bwMode="auto">
          <a:xfrm>
            <a:off x="1676400" y="1506538"/>
            <a:ext cx="5867400" cy="45513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AU"/>
              <a:t>IPv6 Next Header (Extension)</a:t>
            </a:r>
          </a:p>
        </p:txBody>
      </p:sp>
      <p:sp>
        <p:nvSpPr>
          <p:cNvPr id="161795" name="Rectangle 3"/>
          <p:cNvSpPr>
            <a:spLocks noGrp="1" noChangeArrowheads="1"/>
          </p:cNvSpPr>
          <p:nvPr>
            <p:ph sz="quarter" idx="1"/>
          </p:nvPr>
        </p:nvSpPr>
        <p:spPr/>
        <p:txBody>
          <a:bodyPr/>
          <a:lstStyle/>
          <a:p>
            <a:pPr>
              <a:lnSpc>
                <a:spcPct val="90000"/>
              </a:lnSpc>
            </a:pPr>
            <a:r>
              <a:rPr lang="en-AU" sz="2100"/>
              <a:t>The IPv4 header includes all options. </a:t>
            </a:r>
          </a:p>
          <a:p>
            <a:pPr>
              <a:lnSpc>
                <a:spcPct val="90000"/>
              </a:lnSpc>
            </a:pPr>
            <a:r>
              <a:rPr lang="en-AU" sz="2100"/>
              <a:t>Each intermediate router must check for their existence and process them when present </a:t>
            </a:r>
            <a:r>
              <a:rPr lang="en-AU" sz="2100">
                <a:sym typeface="Wingdings" pitchFamily="2" charset="2"/>
              </a:rPr>
              <a:t> </a:t>
            </a:r>
            <a:r>
              <a:rPr lang="en-AU" sz="2100"/>
              <a:t>cause performance degradation in the forwarding of IPv4 packets. </a:t>
            </a:r>
          </a:p>
          <a:p>
            <a:pPr>
              <a:lnSpc>
                <a:spcPct val="90000"/>
              </a:lnSpc>
            </a:pPr>
            <a:r>
              <a:rPr lang="en-AU" sz="2100"/>
              <a:t>With IPv6, delivery and forwarding options are moved to extension headers. </a:t>
            </a:r>
          </a:p>
          <a:p>
            <a:pPr>
              <a:lnSpc>
                <a:spcPct val="90000"/>
              </a:lnSpc>
            </a:pPr>
            <a:r>
              <a:rPr lang="en-AU" sz="2100"/>
              <a:t>The only extension header that must be processed at each intermediate router is the </a:t>
            </a:r>
            <a:r>
              <a:rPr lang="en-AU" sz="2100">
                <a:solidFill>
                  <a:schemeClr val="accent2"/>
                </a:solidFill>
              </a:rPr>
              <a:t>Hop-by-Hop Options extension header.</a:t>
            </a:r>
            <a:r>
              <a:rPr lang="en-AU" sz="2100"/>
              <a:t> </a:t>
            </a:r>
          </a:p>
          <a:p>
            <a:pPr>
              <a:lnSpc>
                <a:spcPct val="90000"/>
              </a:lnSpc>
            </a:pPr>
            <a:r>
              <a:rPr lang="en-AU" sz="2100"/>
              <a:t>This increases IPv6 header processing speed and improves forwarding process performance.</a:t>
            </a:r>
          </a:p>
          <a:p>
            <a:pPr>
              <a:lnSpc>
                <a:spcPct val="90000"/>
              </a:lnSpc>
            </a:pPr>
            <a:r>
              <a:rPr lang="en-AU" sz="2100"/>
              <a:t>In a typical IPv6 packet, no extension headers are present. </a:t>
            </a:r>
          </a:p>
          <a:p>
            <a:pPr>
              <a:lnSpc>
                <a:spcPct val="90000"/>
              </a:lnSpc>
            </a:pPr>
            <a:endParaRPr lang="en-AU" sz="2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AU"/>
              <a:t>IPv6 Next Header (Extension)</a:t>
            </a:r>
          </a:p>
        </p:txBody>
      </p:sp>
      <p:sp>
        <p:nvSpPr>
          <p:cNvPr id="163843" name="Rectangle 3"/>
          <p:cNvSpPr>
            <a:spLocks noGrp="1" noChangeArrowheads="1"/>
          </p:cNvSpPr>
          <p:nvPr>
            <p:ph sz="quarter" idx="1"/>
          </p:nvPr>
        </p:nvSpPr>
        <p:spPr/>
        <p:txBody>
          <a:bodyPr/>
          <a:lstStyle/>
          <a:p>
            <a:r>
              <a:rPr lang="en-AU"/>
              <a:t>RFC 2460 defines the following IPv6 extension headers that must be supported by all IPv6 nodes:</a:t>
            </a:r>
          </a:p>
          <a:p>
            <a:pPr lvl="1"/>
            <a:r>
              <a:rPr lang="en-AU"/>
              <a:t>Hop-by-Hop Options header</a:t>
            </a:r>
          </a:p>
          <a:p>
            <a:pPr lvl="1"/>
            <a:r>
              <a:rPr lang="en-AU"/>
              <a:t>Destination Options header</a:t>
            </a:r>
          </a:p>
          <a:p>
            <a:pPr lvl="1"/>
            <a:r>
              <a:rPr lang="en-AU"/>
              <a:t>Routing header</a:t>
            </a:r>
          </a:p>
          <a:p>
            <a:pPr lvl="1"/>
            <a:r>
              <a:rPr lang="en-AU"/>
              <a:t>Fragment header</a:t>
            </a:r>
          </a:p>
          <a:p>
            <a:pPr lvl="1"/>
            <a:r>
              <a:rPr lang="en-AU"/>
              <a:t>Authentication header</a:t>
            </a:r>
          </a:p>
          <a:p>
            <a:pPr lvl="1"/>
            <a:r>
              <a:rPr lang="en-AU"/>
              <a:t>Encapsulating Security Payload header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AU"/>
              <a:t>IPv6 Next Header (Extension)</a:t>
            </a:r>
          </a:p>
        </p:txBody>
      </p:sp>
      <p:sp>
        <p:nvSpPr>
          <p:cNvPr id="58371" name="Rectangle 3"/>
          <p:cNvSpPr>
            <a:spLocks noGrp="1" noChangeArrowheads="1"/>
          </p:cNvSpPr>
          <p:nvPr>
            <p:ph type="body" sz="half" idx="1"/>
          </p:nvPr>
        </p:nvSpPr>
        <p:spPr>
          <a:xfrm>
            <a:off x="457200" y="1524000"/>
            <a:ext cx="8229600" cy="2324100"/>
          </a:xfrm>
        </p:spPr>
        <p:txBody>
          <a:bodyPr/>
          <a:lstStyle/>
          <a:p>
            <a:pPr>
              <a:lnSpc>
                <a:spcPct val="80000"/>
              </a:lnSpc>
            </a:pPr>
            <a:r>
              <a:rPr lang="en-AU" sz="1800"/>
              <a:t>If special handling is required by either the intermediate routers or the destination, one or more extension headers are added by the sending host.</a:t>
            </a:r>
          </a:p>
          <a:p>
            <a:pPr>
              <a:lnSpc>
                <a:spcPct val="80000"/>
              </a:lnSpc>
            </a:pPr>
            <a:r>
              <a:rPr lang="en-AU" sz="1800"/>
              <a:t>Each extension header must fall on a 64-bit (8-byte) boundary. </a:t>
            </a:r>
          </a:p>
          <a:p>
            <a:pPr>
              <a:lnSpc>
                <a:spcPct val="80000"/>
              </a:lnSpc>
            </a:pPr>
            <a:r>
              <a:rPr lang="en-AU" sz="1800"/>
              <a:t>Extension headers of variable size contain a Header Extension Length field and must use padding as needed to ensure that their size is a multiple of 8 bytes.</a:t>
            </a:r>
          </a:p>
          <a:p>
            <a:pPr>
              <a:lnSpc>
                <a:spcPct val="80000"/>
              </a:lnSpc>
            </a:pPr>
            <a:r>
              <a:rPr lang="en-AU" sz="1700"/>
              <a:t>Next Header field in the IPv6 header and zero or more extension headers that form a chain of pointers. Each pointer indicates the type of header that comes after the immediate header until the upper layer protocol is ultimately identified.</a:t>
            </a:r>
          </a:p>
        </p:txBody>
      </p:sp>
      <p:pic>
        <p:nvPicPr>
          <p:cNvPr id="58373" name="Picture 5" descr="ExtHeads"/>
          <p:cNvPicPr>
            <a:picLocks noGrp="1" noChangeAspect="1" noChangeArrowheads="1"/>
          </p:cNvPicPr>
          <p:nvPr>
            <p:ph sz="half" idx="2"/>
          </p:nvPr>
        </p:nvPicPr>
        <p:blipFill>
          <a:blip r:embed="rId3"/>
          <a:srcRect/>
          <a:stretch>
            <a:fillRect/>
          </a:stretch>
        </p:blipFill>
        <p:spPr>
          <a:xfrm>
            <a:off x="2133600" y="3962400"/>
            <a:ext cx="4341813" cy="2095500"/>
          </a:xfrm>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AU"/>
              <a:t>IPv6 Next Header (Extension)</a:t>
            </a:r>
          </a:p>
        </p:txBody>
      </p:sp>
      <p:pic>
        <p:nvPicPr>
          <p:cNvPr id="60421" name="Picture 5"/>
          <p:cNvPicPr>
            <a:picLocks noChangeAspect="1" noChangeArrowheads="1"/>
          </p:cNvPicPr>
          <p:nvPr/>
        </p:nvPicPr>
        <p:blipFill>
          <a:blip r:embed="rId3"/>
          <a:srcRect/>
          <a:stretch>
            <a:fillRect/>
          </a:stretch>
        </p:blipFill>
        <p:spPr bwMode="auto">
          <a:xfrm>
            <a:off x="990600" y="1676400"/>
            <a:ext cx="6948488" cy="42037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AU" b="0"/>
              <a:t>Order is important (RFC 2460)</a:t>
            </a:r>
          </a:p>
        </p:txBody>
      </p:sp>
      <p:sp>
        <p:nvSpPr>
          <p:cNvPr id="171011" name="Rectangle 3"/>
          <p:cNvSpPr>
            <a:spLocks noGrp="1" noChangeArrowheads="1"/>
          </p:cNvSpPr>
          <p:nvPr>
            <p:ph sz="quarter" idx="1"/>
          </p:nvPr>
        </p:nvSpPr>
        <p:spPr/>
        <p:txBody>
          <a:bodyPr/>
          <a:lstStyle/>
          <a:p>
            <a:pPr>
              <a:lnSpc>
                <a:spcPct val="80000"/>
              </a:lnSpc>
            </a:pPr>
            <a:r>
              <a:rPr lang="en-AU" sz="1900"/>
              <a:t>Extension headers are processed in the order in which they are present. </a:t>
            </a:r>
          </a:p>
          <a:p>
            <a:pPr>
              <a:lnSpc>
                <a:spcPct val="80000"/>
              </a:lnSpc>
            </a:pPr>
            <a:r>
              <a:rPr lang="en-AU" sz="1900"/>
              <a:t>Because the only extension header that is processed by every node on the path is the Hop-by-Hop Options header, it must be first. </a:t>
            </a:r>
          </a:p>
          <a:p>
            <a:pPr>
              <a:lnSpc>
                <a:spcPct val="80000"/>
              </a:lnSpc>
            </a:pPr>
            <a:r>
              <a:rPr lang="en-AU" sz="1900"/>
              <a:t>There are similar rules for other extension headers. </a:t>
            </a:r>
          </a:p>
          <a:p>
            <a:pPr>
              <a:lnSpc>
                <a:spcPct val="80000"/>
              </a:lnSpc>
            </a:pPr>
            <a:r>
              <a:rPr lang="en-AU" sz="1900"/>
              <a:t>In RFC 2460, it is recommended that extension headers be placed in the IPv6 header in the following order:</a:t>
            </a:r>
          </a:p>
          <a:p>
            <a:pPr lvl="1">
              <a:lnSpc>
                <a:spcPct val="80000"/>
              </a:lnSpc>
            </a:pPr>
            <a:r>
              <a:rPr lang="en-AU" sz="1700"/>
              <a:t>Hop-by-Hop Options header</a:t>
            </a:r>
          </a:p>
          <a:p>
            <a:pPr lvl="1">
              <a:lnSpc>
                <a:spcPct val="80000"/>
              </a:lnSpc>
            </a:pPr>
            <a:r>
              <a:rPr lang="en-AU" sz="1700"/>
              <a:t>Destination Options header (for intermediate destinations when the Routing header is present)</a:t>
            </a:r>
          </a:p>
          <a:p>
            <a:pPr lvl="1">
              <a:lnSpc>
                <a:spcPct val="80000"/>
              </a:lnSpc>
            </a:pPr>
            <a:r>
              <a:rPr lang="en-AU" sz="1700"/>
              <a:t>Routing header</a:t>
            </a:r>
          </a:p>
          <a:p>
            <a:pPr lvl="1">
              <a:lnSpc>
                <a:spcPct val="80000"/>
              </a:lnSpc>
            </a:pPr>
            <a:r>
              <a:rPr lang="en-AU" sz="1700"/>
              <a:t>Fragment header</a:t>
            </a:r>
          </a:p>
          <a:p>
            <a:pPr lvl="1">
              <a:lnSpc>
                <a:spcPct val="80000"/>
              </a:lnSpc>
            </a:pPr>
            <a:r>
              <a:rPr lang="en-AU" sz="1700"/>
              <a:t>Authentication header</a:t>
            </a:r>
          </a:p>
          <a:p>
            <a:pPr lvl="1">
              <a:lnSpc>
                <a:spcPct val="80000"/>
              </a:lnSpc>
            </a:pPr>
            <a:r>
              <a:rPr lang="en-AU" sz="1700"/>
              <a:t>Encapsulating Security Payload header</a:t>
            </a:r>
          </a:p>
          <a:p>
            <a:pPr lvl="1">
              <a:lnSpc>
                <a:spcPct val="80000"/>
              </a:lnSpc>
            </a:pPr>
            <a:r>
              <a:rPr lang="en-AU" sz="1700"/>
              <a:t>Destination Options header (for the final destination)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normAutofit fontScale="90000"/>
          </a:bodyPr>
          <a:lstStyle/>
          <a:p>
            <a:r>
              <a:rPr lang="en-AU" sz="3500" b="0"/>
              <a:t/>
            </a:r>
            <a:br>
              <a:rPr lang="en-AU" sz="3500" b="0"/>
            </a:br>
            <a:r>
              <a:rPr lang="en-AU" sz="3500" b="0"/>
              <a:t>Order is important (RFC 2460)</a:t>
            </a:r>
          </a:p>
        </p:txBody>
      </p:sp>
      <p:pic>
        <p:nvPicPr>
          <p:cNvPr id="72711" name="Picture 7"/>
          <p:cNvPicPr>
            <a:picLocks noChangeAspect="1" noChangeArrowheads="1"/>
          </p:cNvPicPr>
          <p:nvPr/>
        </p:nvPicPr>
        <p:blipFill>
          <a:blip r:embed="rId3"/>
          <a:srcRect/>
          <a:stretch>
            <a:fillRect/>
          </a:stretch>
        </p:blipFill>
        <p:spPr bwMode="auto">
          <a:xfrm>
            <a:off x="1066800" y="1752600"/>
            <a:ext cx="6610350" cy="4162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AU"/>
              <a:t>IPv6 Packets over LAN Media</a:t>
            </a:r>
          </a:p>
        </p:txBody>
      </p:sp>
      <p:sp>
        <p:nvSpPr>
          <p:cNvPr id="123907" name="Rectangle 3"/>
          <p:cNvSpPr>
            <a:spLocks noGrp="1" noChangeArrowheads="1"/>
          </p:cNvSpPr>
          <p:nvPr>
            <p:ph type="body" sz="half" idx="1"/>
          </p:nvPr>
        </p:nvSpPr>
        <p:spPr>
          <a:xfrm>
            <a:off x="457200" y="1719263"/>
            <a:ext cx="8229600" cy="2471737"/>
          </a:xfrm>
        </p:spPr>
        <p:txBody>
          <a:bodyPr/>
          <a:lstStyle/>
          <a:p>
            <a:pPr>
              <a:lnSpc>
                <a:spcPct val="90000"/>
              </a:lnSpc>
            </a:pPr>
            <a:r>
              <a:rPr lang="en-AU" sz="2200"/>
              <a:t>A link layer frame containing an IPv6 packet consists of the following structure:</a:t>
            </a:r>
          </a:p>
          <a:p>
            <a:pPr lvl="1">
              <a:lnSpc>
                <a:spcPct val="90000"/>
              </a:lnSpc>
            </a:pPr>
            <a:r>
              <a:rPr lang="en-AU" sz="2000"/>
              <a:t>Link Layer Header and Trailer </a:t>
            </a:r>
          </a:p>
          <a:p>
            <a:pPr lvl="2">
              <a:lnSpc>
                <a:spcPct val="90000"/>
              </a:lnSpc>
            </a:pPr>
            <a:r>
              <a:rPr lang="en-AU" sz="1900"/>
              <a:t>The encapsulation placed on the IPv6 packet at the link layer.</a:t>
            </a:r>
          </a:p>
          <a:p>
            <a:pPr lvl="1">
              <a:lnSpc>
                <a:spcPct val="90000"/>
              </a:lnSpc>
            </a:pPr>
            <a:r>
              <a:rPr lang="en-AU" sz="2000"/>
              <a:t>IPv6 Header </a:t>
            </a:r>
          </a:p>
          <a:p>
            <a:pPr lvl="2">
              <a:lnSpc>
                <a:spcPct val="90000"/>
              </a:lnSpc>
            </a:pPr>
            <a:r>
              <a:rPr lang="en-AU" sz="1900"/>
              <a:t>The new IPv6 header. </a:t>
            </a:r>
          </a:p>
          <a:p>
            <a:pPr lvl="1">
              <a:lnSpc>
                <a:spcPct val="90000"/>
              </a:lnSpc>
            </a:pPr>
            <a:r>
              <a:rPr lang="en-AU" sz="2000"/>
              <a:t>Payload</a:t>
            </a:r>
          </a:p>
        </p:txBody>
      </p:sp>
      <p:pic>
        <p:nvPicPr>
          <p:cNvPr id="123908" name="Picture 4"/>
          <p:cNvPicPr>
            <a:picLocks noGrp="1" noChangeAspect="1" noChangeArrowheads="1"/>
          </p:cNvPicPr>
          <p:nvPr>
            <p:ph sz="half" idx="2"/>
          </p:nvPr>
        </p:nvPicPr>
        <p:blipFill>
          <a:blip r:embed="rId3"/>
          <a:stretch>
            <a:fillRect/>
          </a:stretch>
        </p:blipFill>
        <p:spPr>
          <a:xfrm>
            <a:off x="1348190" y="4275236"/>
            <a:ext cx="6447619" cy="1580952"/>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AU"/>
              <a:t>IPv6 Packets over LAN Media</a:t>
            </a:r>
          </a:p>
        </p:txBody>
      </p:sp>
      <p:sp>
        <p:nvSpPr>
          <p:cNvPr id="126979" name="Rectangle 3"/>
          <p:cNvSpPr>
            <a:spLocks noGrp="1" noChangeArrowheads="1"/>
          </p:cNvSpPr>
          <p:nvPr>
            <p:ph type="body" sz="half" idx="1"/>
          </p:nvPr>
        </p:nvSpPr>
        <p:spPr>
          <a:xfrm>
            <a:off x="457200" y="1719263"/>
            <a:ext cx="8229600" cy="2547937"/>
          </a:xfrm>
        </p:spPr>
        <p:txBody>
          <a:bodyPr/>
          <a:lstStyle/>
          <a:p>
            <a:pPr marL="571500" indent="-571500"/>
            <a:r>
              <a:rPr lang="en-AU" sz="2200"/>
              <a:t>For typical LAN technologies such as IEEE 802.3 (Ethernet), IEEE 802.5 (Token Ring), and Fiber Distributed Data Interface (FDDI), IPv6 packets are encapsulated in one of two ways</a:t>
            </a:r>
          </a:p>
          <a:p>
            <a:pPr marL="839788" lvl="1" indent="-495300">
              <a:buFont typeface="Wingdings" pitchFamily="2" charset="2"/>
              <a:buAutoNum type="arabicPeriod"/>
            </a:pPr>
            <a:r>
              <a:rPr lang="en-AU" sz="2000"/>
              <a:t>Ethernet II header </a:t>
            </a:r>
          </a:p>
          <a:p>
            <a:pPr marL="839788" lvl="1" indent="-495300">
              <a:buFont typeface="Wingdings" pitchFamily="2" charset="2"/>
              <a:buAutoNum type="arabicPeriod"/>
            </a:pPr>
            <a:r>
              <a:rPr lang="en-AU" sz="2000"/>
              <a:t>Sub-Network Access Protocol (SNAP) header</a:t>
            </a:r>
          </a:p>
          <a:p>
            <a:pPr marL="1131888" lvl="2" indent="-438150"/>
            <a:r>
              <a:rPr lang="en-AU" sz="1900"/>
              <a:t>EtherType field is set to </a:t>
            </a:r>
            <a:r>
              <a:rPr lang="en-AU" sz="1900">
                <a:solidFill>
                  <a:schemeClr val="accent2"/>
                </a:solidFill>
              </a:rPr>
              <a:t>0x86DD </a:t>
            </a:r>
            <a:r>
              <a:rPr lang="en-AU" sz="1900"/>
              <a:t>to indicate IPv6. </a:t>
            </a:r>
          </a:p>
        </p:txBody>
      </p:sp>
      <p:pic>
        <p:nvPicPr>
          <p:cNvPr id="126981" name="Picture 5"/>
          <p:cNvPicPr>
            <a:picLocks noGrp="1" noChangeAspect="1" noChangeArrowheads="1"/>
          </p:cNvPicPr>
          <p:nvPr>
            <p:ph sz="half" idx="2"/>
          </p:nvPr>
        </p:nvPicPr>
        <p:blipFill>
          <a:blip r:embed="rId3"/>
          <a:srcRect/>
          <a:stretch>
            <a:fillRect/>
          </a:stretch>
        </p:blipFill>
        <p:spPr>
          <a:xfrm>
            <a:off x="1295400" y="4495800"/>
            <a:ext cx="6096000" cy="1384300"/>
          </a:xfrm>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70721-thank-you-slide.png"/>
          <p:cNvPicPr>
            <a:picLocks noChangeAspect="1"/>
          </p:cNvPicPr>
          <p:nvPr/>
        </p:nvPicPr>
        <p:blipFill>
          <a:blip r:embed="rId3"/>
          <a:stretch>
            <a:fillRect/>
          </a:stretch>
        </p:blipFill>
        <p:spPr>
          <a:xfrm>
            <a:off x="457200" y="762000"/>
            <a:ext cx="8229600" cy="462915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1353</TotalTime>
  <Words>2673</Words>
  <Application>Microsoft PowerPoint</Application>
  <PresentationFormat>On-screen Show (4:3)</PresentationFormat>
  <Paragraphs>246</Paragraphs>
  <Slides>32</Slides>
  <Notes>31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Median</vt:lpstr>
      <vt:lpstr>Slide 1</vt:lpstr>
      <vt:lpstr>Objectives</vt:lpstr>
      <vt:lpstr>IPv6: Large Address Space </vt:lpstr>
      <vt:lpstr>IP Frame </vt:lpstr>
      <vt:lpstr>IP Packet</vt:lpstr>
      <vt:lpstr>Scope of IPv6 with the OSI Reference Model</vt:lpstr>
      <vt:lpstr>Levels of Addressing Hierarchy</vt:lpstr>
      <vt:lpstr>IPv4 Addressing Concepts and Their IPv6 Equivalents </vt:lpstr>
      <vt:lpstr>IPv4 Addressing Concepts and Their IPv6 Equivalents</vt:lpstr>
      <vt:lpstr>IPv4 Header Structure</vt:lpstr>
      <vt:lpstr>IPv4 Header - Review</vt:lpstr>
      <vt:lpstr>IPv4 Header - Review</vt:lpstr>
      <vt:lpstr>IPv4 Header - Review</vt:lpstr>
      <vt:lpstr>IPv4 Header - Review</vt:lpstr>
      <vt:lpstr>IPv4 Header - Review</vt:lpstr>
      <vt:lpstr>IPv4 vs IPv6 Header</vt:lpstr>
      <vt:lpstr>IPv6 Header Format Simplification</vt:lpstr>
      <vt:lpstr>IPv6 Header Format Simplification</vt:lpstr>
      <vt:lpstr>IPv6 Header</vt:lpstr>
      <vt:lpstr>IPv6 Header Fields</vt:lpstr>
      <vt:lpstr>IPv6 Header Fields</vt:lpstr>
      <vt:lpstr>IPv6 Header Fields</vt:lpstr>
      <vt:lpstr>Values of the Next Header Field</vt:lpstr>
      <vt:lpstr>IPv6 Next Header (Extension)</vt:lpstr>
      <vt:lpstr>IPv6 Next Header (Extension)</vt:lpstr>
      <vt:lpstr>IPv6 Next Header (Extension)</vt:lpstr>
      <vt:lpstr>IPv6 Next Header (Extension)</vt:lpstr>
      <vt:lpstr>Order is important (RFC 2460)</vt:lpstr>
      <vt:lpstr> Order is important (RFC 2460)</vt:lpstr>
      <vt:lpstr>IPv6 Packets over LAN Media</vt:lpstr>
      <vt:lpstr>IPv6 Packets over LAN Media</vt:lpstr>
      <vt:lpstr>Slide 32</vt:lpstr>
    </vt:vector>
  </TitlesOfParts>
  <Company>QUT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IPv6 Packet Format</dc:title>
  <dc:subject>IPv6</dc:subject>
  <dc:creator>Veena Merz</dc:creator>
  <cp:lastModifiedBy>Windows User</cp:lastModifiedBy>
  <cp:revision>59</cp:revision>
  <cp:lastPrinted>1601-01-01T00:00:00Z</cp:lastPrinted>
  <dcterms:created xsi:type="dcterms:W3CDTF">1601-01-01T00:00:00Z</dcterms:created>
  <dcterms:modified xsi:type="dcterms:W3CDTF">2025-03-22T10:18:05Z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